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1"/>
  </p:notesMasterIdLst>
  <p:sldIdLst>
    <p:sldId id="256" r:id="rId2"/>
    <p:sldId id="257" r:id="rId3"/>
    <p:sldId id="258" r:id="rId4"/>
    <p:sldId id="259" r:id="rId5"/>
    <p:sldId id="260" r:id="rId6"/>
    <p:sldId id="261" r:id="rId7"/>
    <p:sldId id="262" r:id="rId8"/>
    <p:sldId id="263" r:id="rId9"/>
    <p:sldId id="264" r:id="rId10"/>
    <p:sldId id="265" r:id="rId11"/>
    <p:sldId id="266" r:id="rId12"/>
    <p:sldId id="274" r:id="rId13"/>
    <p:sldId id="267" r:id="rId14"/>
    <p:sldId id="268" r:id="rId15"/>
    <p:sldId id="270" r:id="rId16"/>
    <p:sldId id="269" r:id="rId17"/>
    <p:sldId id="273" r:id="rId18"/>
    <p:sldId id="271" r:id="rId19"/>
    <p:sldId id="272" r:id="rId2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23140A"/>
    <a:srgbClr val="4A2A15"/>
    <a:srgbClr val="663A1E"/>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1" autoAdjust="0"/>
    <p:restoredTop sz="86172" autoAdjust="0"/>
  </p:normalViewPr>
  <p:slideViewPr>
    <p:cSldViewPr snapToGrid="0" snapToObjects="1">
      <p:cViewPr varScale="1">
        <p:scale>
          <a:sx n="75" d="100"/>
          <a:sy n="75" d="100"/>
        </p:scale>
        <p:origin x="-2064" y="-1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napToObjects="1">
      <p:cViewPr varScale="1">
        <p:scale>
          <a:sx n="67" d="100"/>
          <a:sy n="67" d="100"/>
        </p:scale>
        <p:origin x="-3608" y="-10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notesMaster" Target="notesMasters/notesMaster1.xml"/><Relationship Id="rId22" Type="http://schemas.openxmlformats.org/officeDocument/2006/relationships/printerSettings" Target="printerSettings/printerSettings1.bin"/><Relationship Id="rId23" Type="http://schemas.openxmlformats.org/officeDocument/2006/relationships/presProps" Target="presProps.xml"/><Relationship Id="rId24" Type="http://schemas.openxmlformats.org/officeDocument/2006/relationships/viewProps" Target="viewProps.xml"/><Relationship Id="rId25" Type="http://schemas.openxmlformats.org/officeDocument/2006/relationships/theme" Target="theme/theme1.xml"/><Relationship Id="rId2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6D033BF-FBC8-0647-BBC9-F166ED86F13B}" type="datetimeFigureOut">
              <a:rPr lang="en-US" smtClean="0"/>
              <a:t>20/03/2014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4CC0AE-5BE8-9D4D-AC9D-576F48942F66}" type="slidenum">
              <a:rPr lang="en-US" smtClean="0"/>
              <a:t>‹#›</a:t>
            </a:fld>
            <a:endParaRPr lang="en-US"/>
          </a:p>
        </p:txBody>
      </p:sp>
    </p:spTree>
    <p:extLst>
      <p:ext uri="{BB962C8B-B14F-4D97-AF65-F5344CB8AC3E}">
        <p14:creationId xmlns:p14="http://schemas.microsoft.com/office/powerpoint/2010/main" val="337844772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E4CC0AE-5BE8-9D4D-AC9D-576F48942F66}" type="slidenum">
              <a:rPr lang="en-US" smtClean="0"/>
              <a:t>1</a:t>
            </a:fld>
            <a:endParaRPr lang="en-US"/>
          </a:p>
        </p:txBody>
      </p:sp>
    </p:spTree>
    <p:extLst>
      <p:ext uri="{BB962C8B-B14F-4D97-AF65-F5344CB8AC3E}">
        <p14:creationId xmlns:p14="http://schemas.microsoft.com/office/powerpoint/2010/main" val="19021130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human form combined with classical mathematics and philosophy in another strand of Renaissance</a:t>
            </a:r>
            <a:r>
              <a:rPr lang="en-US" baseline="0" dirty="0" smtClean="0"/>
              <a:t> culture (sometimes called “humanist”), where it engendered, among other things, the beginnings of modern architecture, urban design, and political theory.  The relations between and among human beings were themselves becoming externalized objects of study.</a:t>
            </a:r>
            <a:endParaRPr lang="en-US" dirty="0"/>
          </a:p>
        </p:txBody>
      </p:sp>
      <p:sp>
        <p:nvSpPr>
          <p:cNvPr id="4" name="Slide Number Placeholder 3"/>
          <p:cNvSpPr>
            <a:spLocks noGrp="1"/>
          </p:cNvSpPr>
          <p:nvPr>
            <p:ph type="sldNum" sz="quarter" idx="10"/>
          </p:nvPr>
        </p:nvSpPr>
        <p:spPr/>
        <p:txBody>
          <a:bodyPr/>
          <a:lstStyle/>
          <a:p>
            <a:fld id="{9E4CC0AE-5BE8-9D4D-AC9D-576F48942F66}" type="slidenum">
              <a:rPr lang="en-US" smtClean="0"/>
              <a:t>10</a:t>
            </a:fld>
            <a:endParaRPr lang="en-US"/>
          </a:p>
        </p:txBody>
      </p:sp>
    </p:spTree>
    <p:extLst>
      <p:ext uri="{BB962C8B-B14F-4D97-AF65-F5344CB8AC3E}">
        <p14:creationId xmlns:p14="http://schemas.microsoft.com/office/powerpoint/2010/main" val="19638747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Blake’s monotype print famously depicts his vision of the seventeenth century mathematician and scientist.  It</a:t>
            </a:r>
            <a:r>
              <a:rPr lang="en-US" baseline="0" dirty="0" smtClean="0"/>
              <a:t> captures Blake’s ambivalent sense of Newton as one of the giants of modern rational intellect whose rational command of the world in its physical dimensions both confers great power but also restricts consciousness within the bounds of material perception.</a:t>
            </a:r>
            <a:endParaRPr lang="en-US" dirty="0"/>
          </a:p>
        </p:txBody>
      </p:sp>
      <p:sp>
        <p:nvSpPr>
          <p:cNvPr id="4" name="Slide Number Placeholder 3"/>
          <p:cNvSpPr>
            <a:spLocks noGrp="1"/>
          </p:cNvSpPr>
          <p:nvPr>
            <p:ph type="sldNum" sz="quarter" idx="10"/>
          </p:nvPr>
        </p:nvSpPr>
        <p:spPr/>
        <p:txBody>
          <a:bodyPr/>
          <a:lstStyle/>
          <a:p>
            <a:fld id="{9E4CC0AE-5BE8-9D4D-AC9D-576F48942F66}" type="slidenum">
              <a:rPr lang="en-US" smtClean="0"/>
              <a:t>11</a:t>
            </a:fld>
            <a:endParaRPr lang="en-US"/>
          </a:p>
        </p:txBody>
      </p:sp>
    </p:spTree>
    <p:extLst>
      <p:ext uri="{BB962C8B-B14F-4D97-AF65-F5344CB8AC3E}">
        <p14:creationId xmlns:p14="http://schemas.microsoft.com/office/powerpoint/2010/main" val="22358512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the dramatic lighting of this famous painting.  The</a:t>
            </a:r>
            <a:r>
              <a:rPr lang="en-US" baseline="0" dirty="0" smtClean="0"/>
              <a:t> seventeenth-century sage/researcher appears to be summoning light out of darkness like God in the book of Genesis.   The bird, which to most in Wright’s time would have immediately suggested the Holy Spirit, is an actual bird being asphyxiated in the experimental apparatus, which will reveal hitherto unknown qualities of atmospheric pressure and respiration.  New knowledge, but acquired at a cost?</a:t>
            </a:r>
            <a:endParaRPr lang="en-US" dirty="0"/>
          </a:p>
        </p:txBody>
      </p:sp>
      <p:sp>
        <p:nvSpPr>
          <p:cNvPr id="4" name="Slide Number Placeholder 3"/>
          <p:cNvSpPr>
            <a:spLocks noGrp="1"/>
          </p:cNvSpPr>
          <p:nvPr>
            <p:ph type="sldNum" sz="quarter" idx="10"/>
          </p:nvPr>
        </p:nvSpPr>
        <p:spPr/>
        <p:txBody>
          <a:bodyPr/>
          <a:lstStyle/>
          <a:p>
            <a:fld id="{9E4CC0AE-5BE8-9D4D-AC9D-576F48942F66}" type="slidenum">
              <a:rPr lang="en-US" smtClean="0"/>
              <a:t>12</a:t>
            </a:fld>
            <a:endParaRPr lang="en-US"/>
          </a:p>
        </p:txBody>
      </p:sp>
    </p:spTree>
    <p:extLst>
      <p:ext uri="{BB962C8B-B14F-4D97-AF65-F5344CB8AC3E}">
        <p14:creationId xmlns:p14="http://schemas.microsoft.com/office/powerpoint/2010/main" val="41920153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development of the physical sciences on the back of</a:t>
            </a:r>
            <a:r>
              <a:rPr lang="en-US" baseline="0" dirty="0" smtClean="0"/>
              <a:t> an ever more subtle grasp of </a:t>
            </a:r>
            <a:r>
              <a:rPr lang="en-US" i="1" baseline="0" dirty="0" smtClean="0"/>
              <a:t>physical</a:t>
            </a:r>
            <a:r>
              <a:rPr lang="en-US" i="0" baseline="0" dirty="0" smtClean="0"/>
              <a:t> principles of material reality, as in Watt’s work on thermodynamics (which produced the first steam-powered industrial and transport machines) and Faraday’s work on electromagnetism, was quickly exploited in applied engineering to produce most of the modern world in which we live today.</a:t>
            </a:r>
            <a:endParaRPr lang="en-US" dirty="0"/>
          </a:p>
        </p:txBody>
      </p:sp>
      <p:sp>
        <p:nvSpPr>
          <p:cNvPr id="4" name="Slide Number Placeholder 3"/>
          <p:cNvSpPr>
            <a:spLocks noGrp="1"/>
          </p:cNvSpPr>
          <p:nvPr>
            <p:ph type="sldNum" sz="quarter" idx="10"/>
          </p:nvPr>
        </p:nvSpPr>
        <p:spPr/>
        <p:txBody>
          <a:bodyPr/>
          <a:lstStyle/>
          <a:p>
            <a:fld id="{9E4CC0AE-5BE8-9D4D-AC9D-576F48942F66}" type="slidenum">
              <a:rPr lang="en-US" smtClean="0"/>
              <a:t>13</a:t>
            </a:fld>
            <a:endParaRPr lang="en-US"/>
          </a:p>
        </p:txBody>
      </p:sp>
    </p:spTree>
    <p:extLst>
      <p:ext uri="{BB962C8B-B14F-4D97-AF65-F5344CB8AC3E}">
        <p14:creationId xmlns:p14="http://schemas.microsoft.com/office/powerpoint/2010/main" val="14074746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one sense, we stand over the world as its owners and masters.  Modern economics and politics tend to regard it more or less as that </a:t>
            </a:r>
            <a:r>
              <a:rPr lang="en-US" i="1" baseline="0" dirty="0" smtClean="0"/>
              <a:t>thing</a:t>
            </a:r>
            <a:r>
              <a:rPr lang="en-US" i="0" baseline="0" dirty="0" smtClean="0"/>
              <a:t>, out there, wholly separate from us and our consciousness, that we can either pick up and use, like a tool or a resource (listen to politicians debating the economy around election-time), or leave to its own devices.  But are those our only two options?</a:t>
            </a:r>
            <a:endParaRPr lang="en-US" dirty="0"/>
          </a:p>
        </p:txBody>
      </p:sp>
      <p:sp>
        <p:nvSpPr>
          <p:cNvPr id="4" name="Slide Number Placeholder 3"/>
          <p:cNvSpPr>
            <a:spLocks noGrp="1"/>
          </p:cNvSpPr>
          <p:nvPr>
            <p:ph type="sldNum" sz="quarter" idx="10"/>
          </p:nvPr>
        </p:nvSpPr>
        <p:spPr/>
        <p:txBody>
          <a:bodyPr/>
          <a:lstStyle/>
          <a:p>
            <a:fld id="{9E4CC0AE-5BE8-9D4D-AC9D-576F48942F66}" type="slidenum">
              <a:rPr lang="en-US" smtClean="0"/>
              <a:t>14</a:t>
            </a:fld>
            <a:endParaRPr lang="en-US"/>
          </a:p>
        </p:txBody>
      </p:sp>
    </p:spTree>
    <p:extLst>
      <p:ext uri="{BB962C8B-B14F-4D97-AF65-F5344CB8AC3E}">
        <p14:creationId xmlns:p14="http://schemas.microsoft.com/office/powerpoint/2010/main" val="34856103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Fun with etymology.  Ancient words treat as a single phenomenon</a:t>
            </a:r>
            <a:r>
              <a:rPr lang="en-US" baseline="0" dirty="0" smtClean="0"/>
              <a:t> things that later English vocabulary distinguishes as separate.  An alertness to the history of some words can help us understand how human perceptions of the world have changed over time.  From our perspective, the fact that </a:t>
            </a:r>
            <a:r>
              <a:rPr lang="en-US" i="1" baseline="0" dirty="0" err="1" smtClean="0"/>
              <a:t>ruah</a:t>
            </a:r>
            <a:r>
              <a:rPr lang="en-US" i="1" baseline="0" dirty="0" smtClean="0"/>
              <a:t>, </a:t>
            </a:r>
            <a:r>
              <a:rPr lang="en-US" i="1" baseline="0" dirty="0" err="1" smtClean="0"/>
              <a:t>pneuma</a:t>
            </a:r>
            <a:r>
              <a:rPr lang="en-US" i="1" baseline="0" dirty="0" smtClean="0"/>
              <a:t>, </a:t>
            </a:r>
            <a:r>
              <a:rPr lang="en-US" i="0" baseline="0" dirty="0" smtClean="0"/>
              <a:t>and </a:t>
            </a:r>
            <a:r>
              <a:rPr lang="en-US" i="1" baseline="0" dirty="0" err="1" smtClean="0"/>
              <a:t>spiritus</a:t>
            </a:r>
            <a:r>
              <a:rPr lang="en-US" i="0" baseline="0" dirty="0" smtClean="0"/>
              <a:t> can each mean “wind”, “breath”, or “spirit” sounds metaphorical, but that does not seem to be the case.  Rather, ancient speakers perceived a single reality that called forth a single word.  Only later did human perception of that reality break it up into different realms of experience or abstraction.  That fracturing of reality is what has made metaphor possible for us now.  In using it, we reach for underlying unities or identities that begin to reconnect scattered elements of reality we would otherwise analyze as meaninglessly random fragments.  </a:t>
            </a:r>
            <a:endParaRPr lang="en-US" dirty="0"/>
          </a:p>
        </p:txBody>
      </p:sp>
      <p:sp>
        <p:nvSpPr>
          <p:cNvPr id="4" name="Slide Number Placeholder 3"/>
          <p:cNvSpPr>
            <a:spLocks noGrp="1"/>
          </p:cNvSpPr>
          <p:nvPr>
            <p:ph type="sldNum" sz="quarter" idx="10"/>
          </p:nvPr>
        </p:nvSpPr>
        <p:spPr/>
        <p:txBody>
          <a:bodyPr/>
          <a:lstStyle/>
          <a:p>
            <a:fld id="{9E4CC0AE-5BE8-9D4D-AC9D-576F48942F66}" type="slidenum">
              <a:rPr lang="en-US" smtClean="0"/>
              <a:t>15</a:t>
            </a:fld>
            <a:endParaRPr lang="en-US"/>
          </a:p>
        </p:txBody>
      </p:sp>
    </p:spTree>
    <p:extLst>
      <p:ext uri="{BB962C8B-B14F-4D97-AF65-F5344CB8AC3E}">
        <p14:creationId xmlns:p14="http://schemas.microsoft.com/office/powerpoint/2010/main" val="25650396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a:t>
            </a:r>
            <a:r>
              <a:rPr lang="en-US" baseline="0" dirty="0" smtClean="0"/>
              <a:t> Romeo identifies his beloved as “the sun,” he isn’t calling her a blazing ball of hydrogen 93,000,000 million miles away.  Nor is he propounding some kind of syllogism to the effect that “The sun is bright and beautiful; Juliet is bright and beautiful. Therefore, Juliet is the sun.”  This most direct and obvious of metaphors juxtaposes a resplendent </a:t>
            </a:r>
            <a:r>
              <a:rPr lang="en-US" i="1" baseline="0" dirty="0" smtClean="0"/>
              <a:t>outer </a:t>
            </a:r>
            <a:r>
              <a:rPr lang="en-US" i="0" baseline="0" dirty="0" smtClean="0"/>
              <a:t>reality (the sun) with an equally resplendent—and </a:t>
            </a:r>
            <a:r>
              <a:rPr lang="en-US" i="1" baseline="0" dirty="0" smtClean="0"/>
              <a:t>living</a:t>
            </a:r>
            <a:r>
              <a:rPr lang="en-US" i="0" baseline="0" dirty="0" smtClean="0"/>
              <a:t>—</a:t>
            </a:r>
            <a:r>
              <a:rPr lang="en-US" i="1" baseline="0" dirty="0" smtClean="0"/>
              <a:t>inner</a:t>
            </a:r>
            <a:r>
              <a:rPr lang="en-US" i="0" baseline="0" dirty="0" smtClean="0"/>
              <a:t> reality, so that the two can infuse one another.  What science would see as dead material reality takes on the living, breathing wonder of Juliet, while she is crowned with the almost unbearably bright effulgence of the rising sun.  Sort of a win-win situation, where language </a:t>
            </a:r>
            <a:r>
              <a:rPr lang="en-US" i="0" baseline="0" dirty="0" err="1" smtClean="0"/>
              <a:t>multidimensionally</a:t>
            </a:r>
            <a:r>
              <a:rPr lang="en-US" i="0" baseline="0" dirty="0" smtClean="0"/>
              <a:t> transforms reality.</a:t>
            </a:r>
            <a:endParaRPr lang="en-US" dirty="0"/>
          </a:p>
        </p:txBody>
      </p:sp>
      <p:sp>
        <p:nvSpPr>
          <p:cNvPr id="4" name="Slide Number Placeholder 3"/>
          <p:cNvSpPr>
            <a:spLocks noGrp="1"/>
          </p:cNvSpPr>
          <p:nvPr>
            <p:ph type="sldNum" sz="quarter" idx="10"/>
          </p:nvPr>
        </p:nvSpPr>
        <p:spPr/>
        <p:txBody>
          <a:bodyPr/>
          <a:lstStyle/>
          <a:p>
            <a:fld id="{9E4CC0AE-5BE8-9D4D-AC9D-576F48942F66}" type="slidenum">
              <a:rPr lang="en-US" smtClean="0"/>
              <a:t>16</a:t>
            </a:fld>
            <a:endParaRPr lang="en-US"/>
          </a:p>
        </p:txBody>
      </p:sp>
    </p:spTree>
    <p:extLst>
      <p:ext uri="{BB962C8B-B14F-4D97-AF65-F5344CB8AC3E}">
        <p14:creationId xmlns:p14="http://schemas.microsoft.com/office/powerpoint/2010/main" val="6598422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seventeenth</a:t>
            </a:r>
            <a:r>
              <a:rPr lang="en-US" baseline="0" dirty="0" smtClean="0"/>
              <a:t>-century England, writers modern scholars have come to call “Metaphysical Poets” began writing a new kind of poetry that featured far more extreme and in-your-face metaphors, some of them so puzzling they served almost as mini-riddles.   These were known at the time as “metaphysical conceits”. This is at the very same time that alchemy was heaving its last gasp and modern science was beginning to foster a more or less materialist default conception of the world out there.  It is as if, as the general climate of thought was moving the </a:t>
            </a:r>
            <a:r>
              <a:rPr lang="en-US" baseline="0" dirty="0" err="1" smtClean="0"/>
              <a:t>centre</a:t>
            </a:r>
            <a:r>
              <a:rPr lang="en-US" baseline="0" dirty="0" smtClean="0"/>
              <a:t> of human consciousness farther and farther away from direct, participatory engagement with the world (think of how the scientific method insists on an absolute objectivity on the part of the observer), the poets began to compensate by seeking out more radical ways of hooking consciousness back </a:t>
            </a:r>
            <a:r>
              <a:rPr lang="en-US" i="1" baseline="0" dirty="0" smtClean="0"/>
              <a:t>into</a:t>
            </a:r>
            <a:r>
              <a:rPr lang="en-US" i="0" baseline="0" dirty="0" smtClean="0"/>
              <a:t> that same world.</a:t>
            </a:r>
            <a:endParaRPr lang="en-US" dirty="0"/>
          </a:p>
        </p:txBody>
      </p:sp>
      <p:sp>
        <p:nvSpPr>
          <p:cNvPr id="4" name="Slide Number Placeholder 3"/>
          <p:cNvSpPr>
            <a:spLocks noGrp="1"/>
          </p:cNvSpPr>
          <p:nvPr>
            <p:ph type="sldNum" sz="quarter" idx="10"/>
          </p:nvPr>
        </p:nvSpPr>
        <p:spPr/>
        <p:txBody>
          <a:bodyPr/>
          <a:lstStyle/>
          <a:p>
            <a:fld id="{9E4CC0AE-5BE8-9D4D-AC9D-576F48942F66}" type="slidenum">
              <a:rPr lang="en-US" smtClean="0"/>
              <a:t>17</a:t>
            </a:fld>
            <a:endParaRPr lang="en-US"/>
          </a:p>
        </p:txBody>
      </p:sp>
    </p:spTree>
    <p:extLst>
      <p:ext uri="{BB962C8B-B14F-4D97-AF65-F5344CB8AC3E}">
        <p14:creationId xmlns:p14="http://schemas.microsoft.com/office/powerpoint/2010/main" val="13385953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Dickinson’s use of </a:t>
            </a:r>
            <a:r>
              <a:rPr lang="en-US" baseline="0" dirty="0" smtClean="0"/>
              <a:t>metaphor in this little poem is superbly subtle.  Only one or two are explicit—”seraphic Cupboards” and, maybe, “unsuspecting cycles” (note the overlap in the latter between metaphor and personification).  Yet the whole poem meditates on the symbolic intimacy between the high and the low, between the eternal and the temporal, and among  the divine, the human and the animal in a way that restores to wholeness a reality we would normally regard as an assortment of varied (and, largely, unrelated) elements.  The metaphoric imagination restores a sense of relationship which the analytical mind has had to sever in order to see the world as a world, out there, in the first place.   At the same time she’s giving voice to Christianity’s traditional sense of the believer’s intimate familial relationship with God.  While never really sounding all that serious.</a:t>
            </a:r>
            <a:endParaRPr lang="en-US" dirty="0"/>
          </a:p>
        </p:txBody>
      </p:sp>
      <p:sp>
        <p:nvSpPr>
          <p:cNvPr id="4" name="Slide Number Placeholder 3"/>
          <p:cNvSpPr>
            <a:spLocks noGrp="1"/>
          </p:cNvSpPr>
          <p:nvPr>
            <p:ph type="sldNum" sz="quarter" idx="10"/>
          </p:nvPr>
        </p:nvSpPr>
        <p:spPr/>
        <p:txBody>
          <a:bodyPr/>
          <a:lstStyle/>
          <a:p>
            <a:fld id="{9E4CC0AE-5BE8-9D4D-AC9D-576F48942F66}" type="slidenum">
              <a:rPr lang="en-US" smtClean="0"/>
              <a:t>18</a:t>
            </a:fld>
            <a:endParaRPr lang="en-US"/>
          </a:p>
        </p:txBody>
      </p:sp>
    </p:spTree>
    <p:extLst>
      <p:ext uri="{BB962C8B-B14F-4D97-AF65-F5344CB8AC3E}">
        <p14:creationId xmlns:p14="http://schemas.microsoft.com/office/powerpoint/2010/main" val="15805158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cheeky number by Chris Wallace Crabbe (from his 2007 volume </a:t>
            </a:r>
            <a:r>
              <a:rPr lang="en-US" i="1" dirty="0" smtClean="0"/>
              <a:t>Telling a Hawk from a Handsaw</a:t>
            </a:r>
            <a:r>
              <a:rPr lang="en-US" i="0" dirty="0" smtClean="0"/>
              <a:t>) has some delirious fun with metaphor and word-play.  Nearly every major</a:t>
            </a:r>
            <a:r>
              <a:rPr lang="en-US" i="0" baseline="0" dirty="0" smtClean="0"/>
              <a:t> item of vocabulary in this poem is working overtime, communicating two, three, and sometimes more different layers of meaning.  In the end the poem brings to life one of the dullest and least personable bits of domestic furniture you could imagine.  Watch a child have fun playing with a heap of unused coat hangers.  The conceptual boundary between subject and object plays no significant part in the proceedings of child or poet.  Big fun in a little wardrobe.</a:t>
            </a:r>
            <a:endParaRPr lang="en-US" dirty="0"/>
          </a:p>
        </p:txBody>
      </p:sp>
      <p:sp>
        <p:nvSpPr>
          <p:cNvPr id="4" name="Slide Number Placeholder 3"/>
          <p:cNvSpPr>
            <a:spLocks noGrp="1"/>
          </p:cNvSpPr>
          <p:nvPr>
            <p:ph type="sldNum" sz="quarter" idx="10"/>
          </p:nvPr>
        </p:nvSpPr>
        <p:spPr/>
        <p:txBody>
          <a:bodyPr/>
          <a:lstStyle/>
          <a:p>
            <a:fld id="{9E4CC0AE-5BE8-9D4D-AC9D-576F48942F66}" type="slidenum">
              <a:rPr lang="en-US" smtClean="0"/>
              <a:t>19</a:t>
            </a:fld>
            <a:endParaRPr lang="en-US"/>
          </a:p>
        </p:txBody>
      </p:sp>
    </p:spTree>
    <p:extLst>
      <p:ext uri="{BB962C8B-B14F-4D97-AF65-F5344CB8AC3E}">
        <p14:creationId xmlns:p14="http://schemas.microsoft.com/office/powerpoint/2010/main" val="17709133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condition</a:t>
            </a:r>
            <a:r>
              <a:rPr lang="en-US" baseline="0" dirty="0" smtClean="0"/>
              <a:t> of exile in Anglo-Saxon England meant the loss of all social standing, identity, and legal protection.  In earlier centuries, the Anglo-Saxons’ continental ancestors had migrated in tightly-knit tribes across the chaotic post-Roman scene.  To be cast out into a howling wilderness of wolf and outlaw meant near-certain (and unpleasant) death, but as well a certain psychological trauma.  If all you knew of yourself was your place in a tribe, the loss of that place could throw you into near-psychosis.  Without the regard of your companions to remind you of who you were, you easily lost any stable sense of your own identity.</a:t>
            </a:r>
            <a:endParaRPr lang="en-US" dirty="0"/>
          </a:p>
        </p:txBody>
      </p:sp>
      <p:sp>
        <p:nvSpPr>
          <p:cNvPr id="4" name="Slide Number Placeholder 3"/>
          <p:cNvSpPr>
            <a:spLocks noGrp="1"/>
          </p:cNvSpPr>
          <p:nvPr>
            <p:ph type="sldNum" sz="quarter" idx="10"/>
          </p:nvPr>
        </p:nvSpPr>
        <p:spPr/>
        <p:txBody>
          <a:bodyPr/>
          <a:lstStyle/>
          <a:p>
            <a:fld id="{9E4CC0AE-5BE8-9D4D-AC9D-576F48942F66}" type="slidenum">
              <a:rPr lang="en-US" smtClean="0"/>
              <a:t>2</a:t>
            </a:fld>
            <a:endParaRPr lang="en-US"/>
          </a:p>
        </p:txBody>
      </p:sp>
    </p:spTree>
    <p:extLst>
      <p:ext uri="{BB962C8B-B14F-4D97-AF65-F5344CB8AC3E}">
        <p14:creationId xmlns:p14="http://schemas.microsoft.com/office/powerpoint/2010/main" val="23721505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Old</a:t>
            </a:r>
            <a:r>
              <a:rPr lang="en-US" baseline="0" dirty="0" smtClean="0"/>
              <a:t> English compound </a:t>
            </a:r>
            <a:r>
              <a:rPr lang="en-US" i="1" baseline="0" dirty="0" err="1" smtClean="0"/>
              <a:t>wintercearig</a:t>
            </a:r>
            <a:r>
              <a:rPr lang="en-US" i="0" baseline="0" dirty="0" smtClean="0"/>
              <a:t> literally means “winter-sad” or “[full of] winter-care”.  </a:t>
            </a:r>
            <a:r>
              <a:rPr lang="en-US" i="1" baseline="0" dirty="0" err="1" smtClean="0"/>
              <a:t>Cearig</a:t>
            </a:r>
            <a:r>
              <a:rPr lang="en-US" i="0" baseline="0" dirty="0" smtClean="0"/>
              <a:t> suggests a heavily weighed-down inner condition of the psyche, and together with </a:t>
            </a:r>
            <a:r>
              <a:rPr lang="en-US" i="1" baseline="0" dirty="0" smtClean="0"/>
              <a:t>winter </a:t>
            </a:r>
            <a:r>
              <a:rPr lang="en-US" i="0" baseline="0" dirty="0" smtClean="0"/>
              <a:t>it suggests that somehow the speaker’s mind has been invaded and smothered by the wintry scene he confronts.  Metaphor?  So we might think, but this presentation will suggest other possibilities as well.  Note, for now, how someone who today could not distinguish between internal and external landscapes would be considered mentally ill.</a:t>
            </a:r>
            <a:endParaRPr lang="en-US" dirty="0"/>
          </a:p>
        </p:txBody>
      </p:sp>
      <p:sp>
        <p:nvSpPr>
          <p:cNvPr id="4" name="Slide Number Placeholder 3"/>
          <p:cNvSpPr>
            <a:spLocks noGrp="1"/>
          </p:cNvSpPr>
          <p:nvPr>
            <p:ph type="sldNum" sz="quarter" idx="10"/>
          </p:nvPr>
        </p:nvSpPr>
        <p:spPr/>
        <p:txBody>
          <a:bodyPr/>
          <a:lstStyle/>
          <a:p>
            <a:fld id="{9E4CC0AE-5BE8-9D4D-AC9D-576F48942F66}" type="slidenum">
              <a:rPr lang="en-US" smtClean="0"/>
              <a:t>3</a:t>
            </a:fld>
            <a:endParaRPr lang="en-US"/>
          </a:p>
        </p:txBody>
      </p:sp>
    </p:spTree>
    <p:extLst>
      <p:ext uri="{BB962C8B-B14F-4D97-AF65-F5344CB8AC3E}">
        <p14:creationId xmlns:p14="http://schemas.microsoft.com/office/powerpoint/2010/main" val="17569843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start out in life almost totally unaware of having a “self” in</a:t>
            </a:r>
            <a:r>
              <a:rPr lang="en-US" baseline="0" dirty="0" smtClean="0"/>
              <a:t> here that stands over and against something we call the “world” out there.  That boundary has to be learned, in a process that begins early and, effectively, never ends, unless we settle down to an entirely humdrum and predictable existence.  Every shock and challenge we encounter, every check that prevents our </a:t>
            </a:r>
            <a:r>
              <a:rPr lang="en-US" baseline="0" dirty="0" err="1" smtClean="0"/>
              <a:t>realising</a:t>
            </a:r>
            <a:r>
              <a:rPr lang="en-US" baseline="0" dirty="0" smtClean="0"/>
              <a:t> a wish or a desire, </a:t>
            </a:r>
            <a:r>
              <a:rPr lang="en-US" i="1" baseline="0" dirty="0" smtClean="0"/>
              <a:t>tells</a:t>
            </a:r>
            <a:r>
              <a:rPr lang="en-US" i="0" baseline="0" dirty="0" smtClean="0"/>
              <a:t> us something vital about who we are (and who we are not).  If our every wish simply fell consistently into out laps, we’d never learn.  Exile can be a harsh but effective teacher.</a:t>
            </a:r>
            <a:endParaRPr lang="en-US" dirty="0"/>
          </a:p>
        </p:txBody>
      </p:sp>
      <p:sp>
        <p:nvSpPr>
          <p:cNvPr id="4" name="Slide Number Placeholder 3"/>
          <p:cNvSpPr>
            <a:spLocks noGrp="1"/>
          </p:cNvSpPr>
          <p:nvPr>
            <p:ph type="sldNum" sz="quarter" idx="10"/>
          </p:nvPr>
        </p:nvSpPr>
        <p:spPr/>
        <p:txBody>
          <a:bodyPr/>
          <a:lstStyle/>
          <a:p>
            <a:fld id="{9E4CC0AE-5BE8-9D4D-AC9D-576F48942F66}" type="slidenum">
              <a:rPr lang="en-US" smtClean="0"/>
              <a:t>4</a:t>
            </a:fld>
            <a:endParaRPr lang="en-US"/>
          </a:p>
        </p:txBody>
      </p:sp>
    </p:spTree>
    <p:extLst>
      <p:ext uri="{BB962C8B-B14F-4D97-AF65-F5344CB8AC3E}">
        <p14:creationId xmlns:p14="http://schemas.microsoft.com/office/powerpoint/2010/main" val="22985671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 can we know who we </a:t>
            </a:r>
            <a:r>
              <a:rPr lang="en-US" i="1" dirty="0" smtClean="0"/>
              <a:t>are</a:t>
            </a:r>
            <a:r>
              <a:rPr lang="en-US" i="0" baseline="0" dirty="0" smtClean="0"/>
              <a:t> unless we develop some sense of who we are </a:t>
            </a:r>
            <a:r>
              <a:rPr lang="en-US" i="1" baseline="0" dirty="0" smtClean="0"/>
              <a:t>not</a:t>
            </a:r>
            <a:r>
              <a:rPr lang="en-US" i="0" baseline="0" dirty="0" smtClean="0"/>
              <a:t>?  That playpen is a nearly perfect analogue of the way the child is learning to distinguish her- or himself from his or her environment.</a:t>
            </a:r>
            <a:endParaRPr lang="en-US" dirty="0"/>
          </a:p>
        </p:txBody>
      </p:sp>
      <p:sp>
        <p:nvSpPr>
          <p:cNvPr id="4" name="Slide Number Placeholder 3"/>
          <p:cNvSpPr>
            <a:spLocks noGrp="1"/>
          </p:cNvSpPr>
          <p:nvPr>
            <p:ph type="sldNum" sz="quarter" idx="10"/>
          </p:nvPr>
        </p:nvSpPr>
        <p:spPr/>
        <p:txBody>
          <a:bodyPr/>
          <a:lstStyle/>
          <a:p>
            <a:fld id="{9E4CC0AE-5BE8-9D4D-AC9D-576F48942F66}" type="slidenum">
              <a:rPr lang="en-US" smtClean="0"/>
              <a:t>5</a:t>
            </a:fld>
            <a:endParaRPr lang="en-US"/>
          </a:p>
        </p:txBody>
      </p:sp>
    </p:spTree>
    <p:extLst>
      <p:ext uri="{BB962C8B-B14F-4D97-AF65-F5344CB8AC3E}">
        <p14:creationId xmlns:p14="http://schemas.microsoft.com/office/powerpoint/2010/main" val="4522885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Homer</a:t>
            </a:r>
            <a:r>
              <a:rPr lang="en-US" baseline="0" dirty="0" smtClean="0"/>
              <a:t> dramatizes the dawn of reflective thought in Achilles (who is otherwise a pretty instinctive killing machine) as the advent of an </a:t>
            </a:r>
            <a:r>
              <a:rPr lang="en-US" i="1" baseline="0" dirty="0" smtClean="0"/>
              <a:t>external</a:t>
            </a:r>
            <a:r>
              <a:rPr lang="en-US" i="0" baseline="0" dirty="0" smtClean="0"/>
              <a:t> agent in the person of the goddess of wisdom herself, Athena.  But in a nineteenth-century European novel, such reflection would take place as an</a:t>
            </a:r>
            <a:r>
              <a:rPr lang="en-US" i="1" baseline="0" dirty="0" smtClean="0"/>
              <a:t> internal</a:t>
            </a:r>
            <a:r>
              <a:rPr lang="en-US" i="0" baseline="0" dirty="0" smtClean="0"/>
              <a:t> monologue between Achilles’ desire for revenge and his powers of restraint and analysis.  What used to be imagined as happening </a:t>
            </a:r>
            <a:r>
              <a:rPr lang="en-US" i="1" baseline="0" dirty="0" smtClean="0"/>
              <a:t>outside</a:t>
            </a:r>
            <a:r>
              <a:rPr lang="en-US" i="0" baseline="0" dirty="0" smtClean="0"/>
              <a:t> a character’s head later migrates </a:t>
            </a:r>
            <a:r>
              <a:rPr lang="en-US" i="1" baseline="0" dirty="0" smtClean="0"/>
              <a:t>inside</a:t>
            </a:r>
            <a:r>
              <a:rPr lang="en-US" i="0" baseline="0" dirty="0" smtClean="0"/>
              <a:t>, where we now imagine all our thoughts taking place.</a:t>
            </a:r>
            <a:endParaRPr lang="en-US" dirty="0"/>
          </a:p>
        </p:txBody>
      </p:sp>
      <p:sp>
        <p:nvSpPr>
          <p:cNvPr id="4" name="Slide Number Placeholder 3"/>
          <p:cNvSpPr>
            <a:spLocks noGrp="1"/>
          </p:cNvSpPr>
          <p:nvPr>
            <p:ph type="sldNum" sz="quarter" idx="10"/>
          </p:nvPr>
        </p:nvSpPr>
        <p:spPr/>
        <p:txBody>
          <a:bodyPr/>
          <a:lstStyle/>
          <a:p>
            <a:fld id="{9E4CC0AE-5BE8-9D4D-AC9D-576F48942F66}" type="slidenum">
              <a:rPr lang="en-US" smtClean="0"/>
              <a:t>6</a:t>
            </a:fld>
            <a:endParaRPr lang="en-US"/>
          </a:p>
        </p:txBody>
      </p:sp>
    </p:spTree>
    <p:extLst>
      <p:ext uri="{BB962C8B-B14F-4D97-AF65-F5344CB8AC3E}">
        <p14:creationId xmlns:p14="http://schemas.microsoft.com/office/powerpoint/2010/main" val="39169368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how this passage intimately</a:t>
            </a:r>
            <a:r>
              <a:rPr lang="en-US" baseline="0" dirty="0" smtClean="0"/>
              <a:t> intertwines its images of excruciating human loss and brutally confronting winter weather.  They are practically the same single phenomenon in the imagination of the poet.  By the tenth century, human psychology is beginning to register its complete and utter isolation from the material world in which it finds itself painfully adrift.  But there is an up-side to all the gloom (see following slides).</a:t>
            </a:r>
            <a:endParaRPr lang="en-US" dirty="0"/>
          </a:p>
        </p:txBody>
      </p:sp>
      <p:sp>
        <p:nvSpPr>
          <p:cNvPr id="4" name="Slide Number Placeholder 3"/>
          <p:cNvSpPr>
            <a:spLocks noGrp="1"/>
          </p:cNvSpPr>
          <p:nvPr>
            <p:ph type="sldNum" sz="quarter" idx="10"/>
          </p:nvPr>
        </p:nvSpPr>
        <p:spPr/>
        <p:txBody>
          <a:bodyPr/>
          <a:lstStyle/>
          <a:p>
            <a:fld id="{9E4CC0AE-5BE8-9D4D-AC9D-576F48942F66}" type="slidenum">
              <a:rPr lang="en-US" smtClean="0"/>
              <a:t>7</a:t>
            </a:fld>
            <a:endParaRPr lang="en-US"/>
          </a:p>
        </p:txBody>
      </p:sp>
    </p:spTree>
    <p:extLst>
      <p:ext uri="{BB962C8B-B14F-4D97-AF65-F5344CB8AC3E}">
        <p14:creationId xmlns:p14="http://schemas.microsoft.com/office/powerpoint/2010/main" val="20556368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 seventeenth century, alchemy</a:t>
            </a:r>
            <a:r>
              <a:rPr lang="en-US" baseline="0" dirty="0" smtClean="0"/>
              <a:t> sought to reconcile reason’s ever more insistent perceptions of the material world as an external and physical presence </a:t>
            </a:r>
            <a:r>
              <a:rPr lang="en-US" i="1" baseline="0" dirty="0" smtClean="0"/>
              <a:t>out there</a:t>
            </a:r>
            <a:r>
              <a:rPr lang="en-US" i="0" baseline="0" dirty="0" smtClean="0"/>
              <a:t> with the older participatory perception of nature as a bundle of </a:t>
            </a:r>
            <a:r>
              <a:rPr lang="en-US" i="1" baseline="0" dirty="0" smtClean="0"/>
              <a:t>living </a:t>
            </a:r>
            <a:r>
              <a:rPr lang="en-US" i="0" baseline="0" dirty="0" smtClean="0"/>
              <a:t> relationships.  The seeker here looks beyond the phenomenal world, but that world still wears a human face that expresses personal presence with which one could have some sort of conversation, instead of the purely impersonal and mechanical forces posited by the “modern” science that had begun to take hold during the Renaissance.</a:t>
            </a:r>
            <a:endParaRPr lang="en-US" dirty="0"/>
          </a:p>
        </p:txBody>
      </p:sp>
      <p:sp>
        <p:nvSpPr>
          <p:cNvPr id="4" name="Slide Number Placeholder 3"/>
          <p:cNvSpPr>
            <a:spLocks noGrp="1"/>
          </p:cNvSpPr>
          <p:nvPr>
            <p:ph type="sldNum" sz="quarter" idx="10"/>
          </p:nvPr>
        </p:nvSpPr>
        <p:spPr/>
        <p:txBody>
          <a:bodyPr/>
          <a:lstStyle/>
          <a:p>
            <a:fld id="{9E4CC0AE-5BE8-9D4D-AC9D-576F48942F66}" type="slidenum">
              <a:rPr lang="en-US" smtClean="0"/>
              <a:t>8</a:t>
            </a:fld>
            <a:endParaRPr lang="en-US"/>
          </a:p>
        </p:txBody>
      </p:sp>
    </p:spTree>
    <p:extLst>
      <p:ext uri="{BB962C8B-B14F-4D97-AF65-F5344CB8AC3E}">
        <p14:creationId xmlns:p14="http://schemas.microsoft.com/office/powerpoint/2010/main" val="5094002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Renaissance</a:t>
            </a:r>
            <a:r>
              <a:rPr lang="en-US" baseline="0" dirty="0" smtClean="0"/>
              <a:t> alchemical mage could use elements of abstract knowledge such as Euclidean geometry to analyze reality, but the human form remained a defining foundation of his awareness of the world as a whole.</a:t>
            </a:r>
            <a:endParaRPr lang="en-US" dirty="0"/>
          </a:p>
        </p:txBody>
      </p:sp>
      <p:sp>
        <p:nvSpPr>
          <p:cNvPr id="4" name="Slide Number Placeholder 3"/>
          <p:cNvSpPr>
            <a:spLocks noGrp="1"/>
          </p:cNvSpPr>
          <p:nvPr>
            <p:ph type="sldNum" sz="quarter" idx="10"/>
          </p:nvPr>
        </p:nvSpPr>
        <p:spPr/>
        <p:txBody>
          <a:bodyPr/>
          <a:lstStyle/>
          <a:p>
            <a:fld id="{9E4CC0AE-5BE8-9D4D-AC9D-576F48942F66}" type="slidenum">
              <a:rPr lang="en-US" smtClean="0"/>
              <a:t>9</a:t>
            </a:fld>
            <a:endParaRPr lang="en-US"/>
          </a:p>
        </p:txBody>
      </p:sp>
    </p:spTree>
    <p:extLst>
      <p:ext uri="{BB962C8B-B14F-4D97-AF65-F5344CB8AC3E}">
        <p14:creationId xmlns:p14="http://schemas.microsoft.com/office/powerpoint/2010/main" val="3456298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A919DB5-0241-D444-9A63-4D42CE6817A7}" type="datetimeFigureOut">
              <a:rPr lang="en-US" smtClean="0"/>
              <a:t>20/03/2014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E3B715-5730-0F4F-85E7-C45F9770BC7A}" type="slidenum">
              <a:rPr lang="en-US" smtClean="0"/>
              <a:t>‹#›</a:t>
            </a:fld>
            <a:endParaRPr lang="en-US"/>
          </a:p>
        </p:txBody>
      </p:sp>
    </p:spTree>
    <p:extLst>
      <p:ext uri="{BB962C8B-B14F-4D97-AF65-F5344CB8AC3E}">
        <p14:creationId xmlns:p14="http://schemas.microsoft.com/office/powerpoint/2010/main" val="11376193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919DB5-0241-D444-9A63-4D42CE6817A7}" type="datetimeFigureOut">
              <a:rPr lang="en-US" smtClean="0"/>
              <a:t>20/03/2014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E3B715-5730-0F4F-85E7-C45F9770BC7A}" type="slidenum">
              <a:rPr lang="en-US" smtClean="0"/>
              <a:t>‹#›</a:t>
            </a:fld>
            <a:endParaRPr lang="en-US"/>
          </a:p>
        </p:txBody>
      </p:sp>
    </p:spTree>
    <p:extLst>
      <p:ext uri="{BB962C8B-B14F-4D97-AF65-F5344CB8AC3E}">
        <p14:creationId xmlns:p14="http://schemas.microsoft.com/office/powerpoint/2010/main" val="3845724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919DB5-0241-D444-9A63-4D42CE6817A7}" type="datetimeFigureOut">
              <a:rPr lang="en-US" smtClean="0"/>
              <a:t>20/03/2014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E3B715-5730-0F4F-85E7-C45F9770BC7A}" type="slidenum">
              <a:rPr lang="en-US" smtClean="0"/>
              <a:t>‹#›</a:t>
            </a:fld>
            <a:endParaRPr lang="en-US"/>
          </a:p>
        </p:txBody>
      </p:sp>
    </p:spTree>
    <p:extLst>
      <p:ext uri="{BB962C8B-B14F-4D97-AF65-F5344CB8AC3E}">
        <p14:creationId xmlns:p14="http://schemas.microsoft.com/office/powerpoint/2010/main" val="3491417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919DB5-0241-D444-9A63-4D42CE6817A7}" type="datetimeFigureOut">
              <a:rPr lang="en-US" smtClean="0"/>
              <a:t>20/03/2014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E3B715-5730-0F4F-85E7-C45F9770BC7A}" type="slidenum">
              <a:rPr lang="en-US" smtClean="0"/>
              <a:t>‹#›</a:t>
            </a:fld>
            <a:endParaRPr lang="en-US"/>
          </a:p>
        </p:txBody>
      </p:sp>
    </p:spTree>
    <p:extLst>
      <p:ext uri="{BB962C8B-B14F-4D97-AF65-F5344CB8AC3E}">
        <p14:creationId xmlns:p14="http://schemas.microsoft.com/office/powerpoint/2010/main" val="27895609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A919DB5-0241-D444-9A63-4D42CE6817A7}" type="datetimeFigureOut">
              <a:rPr lang="en-US" smtClean="0"/>
              <a:t>20/03/2014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E3B715-5730-0F4F-85E7-C45F9770BC7A}" type="slidenum">
              <a:rPr lang="en-US" smtClean="0"/>
              <a:t>‹#›</a:t>
            </a:fld>
            <a:endParaRPr lang="en-US"/>
          </a:p>
        </p:txBody>
      </p:sp>
    </p:spTree>
    <p:extLst>
      <p:ext uri="{BB962C8B-B14F-4D97-AF65-F5344CB8AC3E}">
        <p14:creationId xmlns:p14="http://schemas.microsoft.com/office/powerpoint/2010/main" val="31236125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A919DB5-0241-D444-9A63-4D42CE6817A7}" type="datetimeFigureOut">
              <a:rPr lang="en-US" smtClean="0"/>
              <a:t>20/03/2014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FE3B715-5730-0F4F-85E7-C45F9770BC7A}" type="slidenum">
              <a:rPr lang="en-US" smtClean="0"/>
              <a:t>‹#›</a:t>
            </a:fld>
            <a:endParaRPr lang="en-US"/>
          </a:p>
        </p:txBody>
      </p:sp>
    </p:spTree>
    <p:extLst>
      <p:ext uri="{BB962C8B-B14F-4D97-AF65-F5344CB8AC3E}">
        <p14:creationId xmlns:p14="http://schemas.microsoft.com/office/powerpoint/2010/main" val="1926596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A919DB5-0241-D444-9A63-4D42CE6817A7}" type="datetimeFigureOut">
              <a:rPr lang="en-US" smtClean="0"/>
              <a:t>20/03/2014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FE3B715-5730-0F4F-85E7-C45F9770BC7A}" type="slidenum">
              <a:rPr lang="en-US" smtClean="0"/>
              <a:t>‹#›</a:t>
            </a:fld>
            <a:endParaRPr lang="en-US"/>
          </a:p>
        </p:txBody>
      </p:sp>
    </p:spTree>
    <p:extLst>
      <p:ext uri="{BB962C8B-B14F-4D97-AF65-F5344CB8AC3E}">
        <p14:creationId xmlns:p14="http://schemas.microsoft.com/office/powerpoint/2010/main" val="1005845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A919DB5-0241-D444-9A63-4D42CE6817A7}" type="datetimeFigureOut">
              <a:rPr lang="en-US" smtClean="0"/>
              <a:t>20/03/2014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FE3B715-5730-0F4F-85E7-C45F9770BC7A}" type="slidenum">
              <a:rPr lang="en-US" smtClean="0"/>
              <a:t>‹#›</a:t>
            </a:fld>
            <a:endParaRPr lang="en-US"/>
          </a:p>
        </p:txBody>
      </p:sp>
    </p:spTree>
    <p:extLst>
      <p:ext uri="{BB962C8B-B14F-4D97-AF65-F5344CB8AC3E}">
        <p14:creationId xmlns:p14="http://schemas.microsoft.com/office/powerpoint/2010/main" val="15224877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A919DB5-0241-D444-9A63-4D42CE6817A7}" type="datetimeFigureOut">
              <a:rPr lang="en-US" smtClean="0"/>
              <a:t>20/03/2014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FE3B715-5730-0F4F-85E7-C45F9770BC7A}" type="slidenum">
              <a:rPr lang="en-US" smtClean="0"/>
              <a:t>‹#›</a:t>
            </a:fld>
            <a:endParaRPr lang="en-US"/>
          </a:p>
        </p:txBody>
      </p:sp>
    </p:spTree>
    <p:extLst>
      <p:ext uri="{BB962C8B-B14F-4D97-AF65-F5344CB8AC3E}">
        <p14:creationId xmlns:p14="http://schemas.microsoft.com/office/powerpoint/2010/main" val="25111781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A919DB5-0241-D444-9A63-4D42CE6817A7}" type="datetimeFigureOut">
              <a:rPr lang="en-US" smtClean="0"/>
              <a:t>20/03/2014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FE3B715-5730-0F4F-85E7-C45F9770BC7A}" type="slidenum">
              <a:rPr lang="en-US" smtClean="0"/>
              <a:t>‹#›</a:t>
            </a:fld>
            <a:endParaRPr lang="en-US"/>
          </a:p>
        </p:txBody>
      </p:sp>
    </p:spTree>
    <p:extLst>
      <p:ext uri="{BB962C8B-B14F-4D97-AF65-F5344CB8AC3E}">
        <p14:creationId xmlns:p14="http://schemas.microsoft.com/office/powerpoint/2010/main" val="12872027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A919DB5-0241-D444-9A63-4D42CE6817A7}" type="datetimeFigureOut">
              <a:rPr lang="en-US" smtClean="0"/>
              <a:t>20/03/2014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FE3B715-5730-0F4F-85E7-C45F9770BC7A}" type="slidenum">
              <a:rPr lang="en-US" smtClean="0"/>
              <a:t>‹#›</a:t>
            </a:fld>
            <a:endParaRPr lang="en-US"/>
          </a:p>
        </p:txBody>
      </p:sp>
    </p:spTree>
    <p:extLst>
      <p:ext uri="{BB962C8B-B14F-4D97-AF65-F5344CB8AC3E}">
        <p14:creationId xmlns:p14="http://schemas.microsoft.com/office/powerpoint/2010/main" val="329869127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919DB5-0241-D444-9A63-4D42CE6817A7}" type="datetimeFigureOut">
              <a:rPr lang="en-US" smtClean="0"/>
              <a:t>20/03/2014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E3B715-5730-0F4F-85E7-C45F9770BC7A}" type="slidenum">
              <a:rPr lang="en-US" smtClean="0"/>
              <a:t>‹#›</a:t>
            </a:fld>
            <a:endParaRPr lang="en-US"/>
          </a:p>
        </p:txBody>
      </p:sp>
    </p:spTree>
    <p:extLst>
      <p:ext uri="{BB962C8B-B14F-4D97-AF65-F5344CB8AC3E}">
        <p14:creationId xmlns:p14="http://schemas.microsoft.com/office/powerpoint/2010/main" val="9111995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14.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 Id="rId3" Type="http://schemas.openxmlformats.org/officeDocument/2006/relationships/image" Target="../media/image15.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 Id="rId3" Type="http://schemas.openxmlformats.org/officeDocument/2006/relationships/image" Target="../media/image16.jp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jpg"/><Relationship Id="rId5" Type="http://schemas.openxmlformats.org/officeDocument/2006/relationships/image" Target="../media/image19.gif"/><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g"/><Relationship Id="rId4" Type="http://schemas.openxmlformats.org/officeDocument/2006/relationships/image" Target="../media/image21.jpg"/><Relationship Id="rId5" Type="http://schemas.openxmlformats.org/officeDocument/2006/relationships/image" Target="../media/image22.jpg"/><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2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 Id="rId3" Type="http://schemas.openxmlformats.org/officeDocument/2006/relationships/image" Target="../media/image24.jpg"/></Relationships>
</file>

<file path=ppt/slides/_rels/slide17.xml.rels><?xml version="1.0" encoding="UTF-8" standalone="yes"?>
<Relationships xmlns="http://schemas.openxmlformats.org/package/2006/relationships"><Relationship Id="rId3" Type="http://schemas.openxmlformats.org/officeDocument/2006/relationships/image" Target="../media/image25.gif"/><Relationship Id="rId4" Type="http://schemas.openxmlformats.org/officeDocument/2006/relationships/image" Target="../media/image26.gif"/><Relationship Id="rId5" Type="http://schemas.openxmlformats.org/officeDocument/2006/relationships/image" Target="../media/image27.png"/><Relationship Id="rId1" Type="http://schemas.openxmlformats.org/officeDocument/2006/relationships/slideLayout" Target="../slideLayouts/slideLayout7.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 Id="rId3" Type="http://schemas.openxmlformats.org/officeDocument/2006/relationships/image" Target="../media/image28.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 Id="rId3" Type="http://schemas.openxmlformats.org/officeDocument/2006/relationships/image" Target="../media/image29.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3.jp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gif"/><Relationship Id="rId5" Type="http://schemas.openxmlformats.org/officeDocument/2006/relationships/image" Target="../media/image6.jpg"/><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jpg"/><Relationship Id="rId5" Type="http://schemas.openxmlformats.org/officeDocument/2006/relationships/image" Target="../media/image9.jpg"/><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10.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1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1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13.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descr="the uses of exil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27718" cy="3797131"/>
          </a:xfrm>
          <a:prstGeom prst="rect">
            <a:avLst/>
          </a:prstGeom>
        </p:spPr>
      </p:pic>
      <p:sp>
        <p:nvSpPr>
          <p:cNvPr id="5" name="TextBox 4"/>
          <p:cNvSpPr txBox="1"/>
          <p:nvPr/>
        </p:nvSpPr>
        <p:spPr>
          <a:xfrm>
            <a:off x="1403556" y="4010771"/>
            <a:ext cx="6763440" cy="2739211"/>
          </a:xfrm>
          <a:prstGeom prst="rect">
            <a:avLst/>
          </a:prstGeom>
          <a:noFill/>
        </p:spPr>
        <p:txBody>
          <a:bodyPr wrap="none" rtlCol="0">
            <a:spAutoFit/>
          </a:bodyPr>
          <a:lstStyle/>
          <a:p>
            <a:pPr algn="ctr"/>
            <a:r>
              <a:rPr lang="en-US" sz="4400" dirty="0" smtClean="0">
                <a:solidFill>
                  <a:schemeClr val="bg1"/>
                </a:solidFill>
                <a:latin typeface="Times New Roman"/>
                <a:cs typeface="Times New Roman"/>
              </a:rPr>
              <a:t>The Uses of Exile</a:t>
            </a:r>
          </a:p>
          <a:p>
            <a:pPr algn="ctr"/>
            <a:r>
              <a:rPr lang="en-US" sz="3600" i="1" dirty="0" smtClean="0">
                <a:solidFill>
                  <a:schemeClr val="bg1"/>
                </a:solidFill>
                <a:latin typeface="Times New Roman"/>
                <a:cs typeface="Times New Roman"/>
              </a:rPr>
              <a:t>Metaphor as a Way of Knowing</a:t>
            </a:r>
          </a:p>
          <a:p>
            <a:pPr algn="ctr"/>
            <a:endParaRPr lang="en-US" sz="3600" i="1" dirty="0">
              <a:solidFill>
                <a:schemeClr val="bg1"/>
              </a:solidFill>
              <a:latin typeface="Times New Roman"/>
              <a:cs typeface="Times New Roman"/>
            </a:endParaRPr>
          </a:p>
          <a:p>
            <a:pPr algn="ctr"/>
            <a:r>
              <a:rPr lang="en-US" sz="2800" dirty="0" err="1" smtClean="0">
                <a:solidFill>
                  <a:schemeClr val="bg1"/>
                </a:solidFill>
                <a:latin typeface="Times New Roman"/>
                <a:cs typeface="Times New Roman"/>
              </a:rPr>
              <a:t>Dr</a:t>
            </a:r>
            <a:r>
              <a:rPr lang="en-US" sz="2800" dirty="0" smtClean="0">
                <a:solidFill>
                  <a:schemeClr val="bg1"/>
                </a:solidFill>
                <a:latin typeface="Times New Roman"/>
                <a:cs typeface="Times New Roman"/>
              </a:rPr>
              <a:t> Robert DiNapoli</a:t>
            </a:r>
          </a:p>
          <a:p>
            <a:pPr algn="ctr"/>
            <a:r>
              <a:rPr lang="en-US" sz="2800" dirty="0" err="1" smtClean="0">
                <a:solidFill>
                  <a:schemeClr val="bg1"/>
                </a:solidFill>
                <a:latin typeface="Times New Roman"/>
                <a:cs typeface="Times New Roman"/>
              </a:rPr>
              <a:t>www.themelbourneliteratureseminars.com.au</a:t>
            </a:r>
            <a:endParaRPr lang="en-US" sz="2800" dirty="0">
              <a:solidFill>
                <a:schemeClr val="bg1"/>
              </a:solidFill>
              <a:latin typeface="Times New Roman"/>
              <a:cs typeface="Times New Roman"/>
            </a:endParaRPr>
          </a:p>
        </p:txBody>
      </p:sp>
    </p:spTree>
    <p:extLst>
      <p:ext uri="{BB962C8B-B14F-4D97-AF65-F5344CB8AC3E}">
        <p14:creationId xmlns:p14="http://schemas.microsoft.com/office/powerpoint/2010/main" val="2807485779"/>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6416257" y="334231"/>
            <a:ext cx="2336840" cy="1569660"/>
          </a:xfrm>
          <a:prstGeom prst="rect">
            <a:avLst/>
          </a:prstGeom>
          <a:noFill/>
        </p:spPr>
        <p:txBody>
          <a:bodyPr wrap="square" rtlCol="0">
            <a:spAutoFit/>
          </a:bodyPr>
          <a:lstStyle/>
          <a:p>
            <a:pPr algn="ctr"/>
            <a:r>
              <a:rPr lang="en-US" sz="3200" dirty="0" smtClean="0">
                <a:latin typeface="Times New Roman"/>
                <a:cs typeface="Times New Roman"/>
              </a:rPr>
              <a:t>Da Vinci’s</a:t>
            </a:r>
          </a:p>
          <a:p>
            <a:pPr algn="ctr"/>
            <a:r>
              <a:rPr lang="en-US" sz="3200" dirty="0" smtClean="0">
                <a:latin typeface="Times New Roman"/>
                <a:cs typeface="Times New Roman"/>
              </a:rPr>
              <a:t>Vitruvian</a:t>
            </a:r>
          </a:p>
          <a:p>
            <a:pPr algn="ctr"/>
            <a:r>
              <a:rPr lang="en-US" sz="3200" dirty="0" smtClean="0">
                <a:latin typeface="Times New Roman"/>
                <a:cs typeface="Times New Roman"/>
              </a:rPr>
              <a:t>Man</a:t>
            </a:r>
            <a:endParaRPr lang="en-US" sz="3200" dirty="0">
              <a:latin typeface="Times New Roman"/>
              <a:cs typeface="Times New Roman"/>
            </a:endParaRPr>
          </a:p>
        </p:txBody>
      </p:sp>
    </p:spTree>
    <p:extLst>
      <p:ext uri="{BB962C8B-B14F-4D97-AF65-F5344CB8AC3E}">
        <p14:creationId xmlns:p14="http://schemas.microsoft.com/office/powerpoint/2010/main" val="1244083243"/>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84000"/>
          </a:blip>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3172694" y="0"/>
            <a:ext cx="5816516" cy="1200328"/>
          </a:xfrm>
          <a:prstGeom prst="rect">
            <a:avLst/>
          </a:prstGeom>
          <a:noFill/>
        </p:spPr>
        <p:txBody>
          <a:bodyPr wrap="none" rtlCol="0">
            <a:spAutoFit/>
          </a:bodyPr>
          <a:lstStyle/>
          <a:p>
            <a:r>
              <a:rPr lang="en-US" sz="2400" dirty="0" smtClean="0">
                <a:solidFill>
                  <a:srgbClr val="FFFF00"/>
                </a:solidFill>
                <a:latin typeface="Times New Roman"/>
                <a:cs typeface="Times New Roman"/>
              </a:rPr>
              <a:t>Nature and Nature's laws lay hid in night: </a:t>
            </a:r>
          </a:p>
          <a:p>
            <a:r>
              <a:rPr lang="en-US" sz="2400" dirty="0" smtClean="0">
                <a:solidFill>
                  <a:srgbClr val="FFFF00"/>
                </a:solidFill>
                <a:latin typeface="Times New Roman"/>
                <a:cs typeface="Times New Roman"/>
              </a:rPr>
              <a:t>God said, "Let Newton be!" and all was light.</a:t>
            </a:r>
          </a:p>
          <a:p>
            <a:r>
              <a:rPr lang="en-US" sz="2400" dirty="0">
                <a:solidFill>
                  <a:srgbClr val="FFFF00"/>
                </a:solidFill>
                <a:latin typeface="Times New Roman"/>
                <a:cs typeface="Times New Roman"/>
              </a:rPr>
              <a:t>	</a:t>
            </a:r>
            <a:r>
              <a:rPr lang="en-US" sz="2400" dirty="0" smtClean="0">
                <a:solidFill>
                  <a:srgbClr val="FFFF00"/>
                </a:solidFill>
                <a:latin typeface="Times New Roman"/>
                <a:cs typeface="Times New Roman"/>
              </a:rPr>
              <a:t>	</a:t>
            </a:r>
            <a:r>
              <a:rPr lang="en-US" sz="2000" i="1" dirty="0" smtClean="0">
                <a:solidFill>
                  <a:srgbClr val="FFFF00"/>
                </a:solidFill>
                <a:latin typeface="Times New Roman"/>
                <a:cs typeface="Times New Roman"/>
              </a:rPr>
              <a:t>Alexander Pope</a:t>
            </a:r>
            <a:endParaRPr lang="en-US" sz="2400" dirty="0">
              <a:solidFill>
                <a:srgbClr val="FFFF00"/>
              </a:solidFill>
              <a:latin typeface="Times New Roman"/>
              <a:cs typeface="Times New Roman"/>
            </a:endParaRPr>
          </a:p>
        </p:txBody>
      </p:sp>
      <p:sp>
        <p:nvSpPr>
          <p:cNvPr id="4" name="TextBox 3"/>
          <p:cNvSpPr txBox="1"/>
          <p:nvPr/>
        </p:nvSpPr>
        <p:spPr>
          <a:xfrm>
            <a:off x="0" y="6160831"/>
            <a:ext cx="3751315" cy="523220"/>
          </a:xfrm>
          <a:prstGeom prst="rect">
            <a:avLst/>
          </a:prstGeom>
          <a:noFill/>
        </p:spPr>
        <p:txBody>
          <a:bodyPr wrap="none" rtlCol="0">
            <a:spAutoFit/>
          </a:bodyPr>
          <a:lstStyle/>
          <a:p>
            <a:r>
              <a:rPr lang="en-US" sz="2800" i="1" dirty="0" smtClean="0">
                <a:solidFill>
                  <a:srgbClr val="FFFF00"/>
                </a:solidFill>
                <a:latin typeface="Times New Roman"/>
                <a:cs typeface="Times New Roman"/>
              </a:rPr>
              <a:t>Newton</a:t>
            </a:r>
            <a:r>
              <a:rPr lang="en-US" sz="2800" dirty="0" smtClean="0">
                <a:solidFill>
                  <a:srgbClr val="FFFF00"/>
                </a:solidFill>
                <a:latin typeface="Times New Roman"/>
                <a:cs typeface="Times New Roman"/>
              </a:rPr>
              <a:t>  </a:t>
            </a:r>
            <a:r>
              <a:rPr lang="en-US" sz="2400" dirty="0" smtClean="0">
                <a:solidFill>
                  <a:srgbClr val="FFFF00"/>
                </a:solidFill>
                <a:latin typeface="Times New Roman"/>
                <a:cs typeface="Times New Roman"/>
              </a:rPr>
              <a:t>by William Blake</a:t>
            </a:r>
            <a:endParaRPr lang="en-US" sz="2400" i="1" dirty="0">
              <a:solidFill>
                <a:srgbClr val="FFFF00"/>
              </a:solidFill>
              <a:latin typeface="Times New Roman"/>
              <a:cs typeface="Times New Roman"/>
            </a:endParaRPr>
          </a:p>
        </p:txBody>
      </p:sp>
    </p:spTree>
    <p:extLst>
      <p:ext uri="{BB962C8B-B14F-4D97-AF65-F5344CB8AC3E}">
        <p14:creationId xmlns:p14="http://schemas.microsoft.com/office/powerpoint/2010/main" val="1505037676"/>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descr="joseph wright of derby and dead bird.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321808" cy="6858000"/>
          </a:xfrm>
          <a:prstGeom prst="rect">
            <a:avLst/>
          </a:prstGeom>
        </p:spPr>
      </p:pic>
      <p:sp>
        <p:nvSpPr>
          <p:cNvPr id="3" name="TextBox 2"/>
          <p:cNvSpPr txBox="1"/>
          <p:nvPr/>
        </p:nvSpPr>
        <p:spPr>
          <a:xfrm>
            <a:off x="5142169" y="960352"/>
            <a:ext cx="3732719" cy="3108544"/>
          </a:xfrm>
          <a:prstGeom prst="rect">
            <a:avLst/>
          </a:prstGeom>
          <a:noFill/>
        </p:spPr>
        <p:txBody>
          <a:bodyPr wrap="square" rtlCol="0">
            <a:spAutoFit/>
          </a:bodyPr>
          <a:lstStyle/>
          <a:p>
            <a:pPr algn="ctr"/>
            <a:r>
              <a:rPr lang="en-US" sz="2800" i="1" dirty="0" smtClean="0">
                <a:solidFill>
                  <a:schemeClr val="bg1"/>
                </a:solidFill>
                <a:latin typeface="Times New Roman"/>
                <a:cs typeface="Times New Roman"/>
              </a:rPr>
              <a:t>An</a:t>
            </a:r>
            <a:r>
              <a:rPr lang="en-US" sz="2800" dirty="0" smtClean="0">
                <a:solidFill>
                  <a:schemeClr val="bg1"/>
                </a:solidFill>
                <a:latin typeface="Times New Roman"/>
                <a:cs typeface="Times New Roman"/>
              </a:rPr>
              <a:t> </a:t>
            </a:r>
            <a:r>
              <a:rPr lang="en-US" sz="2800" i="1" dirty="0" smtClean="0">
                <a:solidFill>
                  <a:schemeClr val="bg1"/>
                </a:solidFill>
                <a:latin typeface="Times New Roman"/>
                <a:cs typeface="Times New Roman"/>
              </a:rPr>
              <a:t>Experiment on a Bird with a Vacuum Pump</a:t>
            </a:r>
          </a:p>
          <a:p>
            <a:pPr algn="ctr"/>
            <a:endParaRPr lang="en-US" sz="2800" dirty="0">
              <a:solidFill>
                <a:schemeClr val="bg1"/>
              </a:solidFill>
              <a:latin typeface="Times New Roman"/>
              <a:cs typeface="Times New Roman"/>
            </a:endParaRPr>
          </a:p>
          <a:p>
            <a:pPr algn="ctr"/>
            <a:endParaRPr lang="en-US" sz="2800" dirty="0" smtClean="0">
              <a:solidFill>
                <a:schemeClr val="bg1"/>
              </a:solidFill>
              <a:latin typeface="Times New Roman"/>
              <a:cs typeface="Times New Roman"/>
            </a:endParaRPr>
          </a:p>
          <a:p>
            <a:pPr algn="ctr"/>
            <a:r>
              <a:rPr lang="en-US" sz="2400" dirty="0">
                <a:solidFill>
                  <a:schemeClr val="bg1"/>
                </a:solidFill>
                <a:latin typeface="Times New Roman"/>
                <a:cs typeface="Times New Roman"/>
              </a:rPr>
              <a:t>Joseph Wright of Derby </a:t>
            </a:r>
          </a:p>
          <a:p>
            <a:pPr algn="ctr"/>
            <a:endParaRPr lang="en-US" sz="2800" dirty="0" smtClean="0">
              <a:solidFill>
                <a:schemeClr val="bg1"/>
              </a:solidFill>
              <a:latin typeface="Times New Roman"/>
              <a:cs typeface="Times New Roman"/>
            </a:endParaRPr>
          </a:p>
          <a:p>
            <a:pPr algn="ctr"/>
            <a:r>
              <a:rPr lang="en-US" sz="2800" dirty="0" smtClean="0">
                <a:solidFill>
                  <a:schemeClr val="bg1"/>
                </a:solidFill>
                <a:latin typeface="Times New Roman"/>
                <a:cs typeface="Times New Roman"/>
              </a:rPr>
              <a:t>(bad time to be a bird) </a:t>
            </a:r>
            <a:endParaRPr lang="en-US" sz="2800" dirty="0">
              <a:solidFill>
                <a:schemeClr val="bg1"/>
              </a:solidFill>
              <a:latin typeface="Times New Roman"/>
              <a:cs typeface="Times New Roman"/>
            </a:endParaRPr>
          </a:p>
        </p:txBody>
      </p:sp>
    </p:spTree>
    <p:extLst>
      <p:ext uri="{BB962C8B-B14F-4D97-AF65-F5344CB8AC3E}">
        <p14:creationId xmlns:p14="http://schemas.microsoft.com/office/powerpoint/2010/main" val="724031521"/>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38000"/>
          </a:blip>
          <a:tile tx="0" ty="0" sx="100000" sy="100000" flip="none" algn="tl"/>
        </a:blipFill>
        <a:effectLst/>
      </p:bgPr>
    </p:bg>
    <p:spTree>
      <p:nvGrpSpPr>
        <p:cNvPr id="1" name=""/>
        <p:cNvGrpSpPr/>
        <p:nvPr/>
      </p:nvGrpSpPr>
      <p:grpSpPr>
        <a:xfrm>
          <a:off x="0" y="0"/>
          <a:ext cx="0" cy="0"/>
          <a:chOff x="0" y="0"/>
          <a:chExt cx="0" cy="0"/>
        </a:xfrm>
      </p:grpSpPr>
      <p:pic>
        <p:nvPicPr>
          <p:cNvPr id="2" name="Picture 1" descr="750px-23HooverDamTurbineRoom.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73186" y="1925509"/>
            <a:ext cx="6570814" cy="4932491"/>
          </a:xfrm>
          <a:prstGeom prst="rect">
            <a:avLst/>
          </a:prstGeom>
        </p:spPr>
      </p:pic>
      <p:pic>
        <p:nvPicPr>
          <p:cNvPr id="3" name="Picture 2" descr="electromagnetism.gi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9097"/>
            <a:ext cx="4388996" cy="2324607"/>
          </a:xfrm>
          <a:prstGeom prst="rect">
            <a:avLst/>
          </a:prstGeom>
        </p:spPr>
      </p:pic>
      <p:sp>
        <p:nvSpPr>
          <p:cNvPr id="4" name="TextBox 3"/>
          <p:cNvSpPr txBox="1"/>
          <p:nvPr/>
        </p:nvSpPr>
        <p:spPr>
          <a:xfrm>
            <a:off x="4845610" y="286386"/>
            <a:ext cx="3843420" cy="954107"/>
          </a:xfrm>
          <a:prstGeom prst="rect">
            <a:avLst/>
          </a:prstGeom>
          <a:noFill/>
        </p:spPr>
        <p:txBody>
          <a:bodyPr wrap="none" rtlCol="0">
            <a:spAutoFit/>
          </a:bodyPr>
          <a:lstStyle/>
          <a:p>
            <a:r>
              <a:rPr lang="en-US" sz="2800" dirty="0" smtClean="0">
                <a:latin typeface="Times New Roman"/>
                <a:cs typeface="Times New Roman"/>
              </a:rPr>
              <a:t>Propagation of a wave of</a:t>
            </a:r>
          </a:p>
          <a:p>
            <a:r>
              <a:rPr lang="en-US" sz="2800" dirty="0" smtClean="0">
                <a:latin typeface="Times New Roman"/>
                <a:cs typeface="Times New Roman"/>
              </a:rPr>
              <a:t>electromagnetic radiation</a:t>
            </a:r>
            <a:endParaRPr lang="en-US" sz="2800" dirty="0">
              <a:latin typeface="Times New Roman"/>
              <a:cs typeface="Times New Roman"/>
            </a:endParaRPr>
          </a:p>
        </p:txBody>
      </p:sp>
      <p:sp>
        <p:nvSpPr>
          <p:cNvPr id="5" name="TextBox 4"/>
          <p:cNvSpPr txBox="1"/>
          <p:nvPr/>
        </p:nvSpPr>
        <p:spPr>
          <a:xfrm>
            <a:off x="267344" y="3693251"/>
            <a:ext cx="2049284" cy="1384995"/>
          </a:xfrm>
          <a:prstGeom prst="rect">
            <a:avLst/>
          </a:prstGeom>
          <a:noFill/>
        </p:spPr>
        <p:txBody>
          <a:bodyPr wrap="none" rtlCol="0">
            <a:spAutoFit/>
          </a:bodyPr>
          <a:lstStyle/>
          <a:p>
            <a:r>
              <a:rPr lang="en-US" sz="2800" dirty="0" smtClean="0">
                <a:latin typeface="Times New Roman"/>
                <a:cs typeface="Times New Roman"/>
              </a:rPr>
              <a:t>The turbine</a:t>
            </a:r>
          </a:p>
          <a:p>
            <a:r>
              <a:rPr lang="en-US" sz="2800" dirty="0" smtClean="0">
                <a:latin typeface="Times New Roman"/>
                <a:cs typeface="Times New Roman"/>
              </a:rPr>
              <a:t>room of the</a:t>
            </a:r>
          </a:p>
          <a:p>
            <a:r>
              <a:rPr lang="en-US" sz="2800" dirty="0" smtClean="0">
                <a:latin typeface="Times New Roman"/>
                <a:cs typeface="Times New Roman"/>
              </a:rPr>
              <a:t>Hoover Dam</a:t>
            </a:r>
            <a:endParaRPr lang="en-US" sz="2800" dirty="0">
              <a:latin typeface="Times New Roman"/>
              <a:cs typeface="Times New Roman"/>
            </a:endParaRPr>
          </a:p>
        </p:txBody>
      </p:sp>
    </p:spTree>
    <p:extLst>
      <p:ext uri="{BB962C8B-B14F-4D97-AF65-F5344CB8AC3E}">
        <p14:creationId xmlns:p14="http://schemas.microsoft.com/office/powerpoint/2010/main" val="1732650547"/>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descr="einstein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4055691" cy="3960636"/>
          </a:xfrm>
          <a:prstGeom prst="rect">
            <a:avLst/>
          </a:prstGeom>
        </p:spPr>
      </p:pic>
      <p:pic>
        <p:nvPicPr>
          <p:cNvPr id="3" name="Picture 2" descr="einstein's blackboard.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1927" y="0"/>
            <a:ext cx="5752073" cy="5291907"/>
          </a:xfrm>
          <a:prstGeom prst="rect">
            <a:avLst/>
          </a:prstGeom>
        </p:spPr>
      </p:pic>
      <p:pic>
        <p:nvPicPr>
          <p:cNvPr id="4" name="Picture 3" descr="atomic_explosion_10.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3421062"/>
            <a:ext cx="5657850" cy="3667125"/>
          </a:xfrm>
          <a:prstGeom prst="rect">
            <a:avLst/>
          </a:prstGeom>
        </p:spPr>
      </p:pic>
      <p:sp>
        <p:nvSpPr>
          <p:cNvPr id="5" name="TextBox 4"/>
          <p:cNvSpPr txBox="1"/>
          <p:nvPr/>
        </p:nvSpPr>
        <p:spPr>
          <a:xfrm>
            <a:off x="5798023" y="5548233"/>
            <a:ext cx="3356257" cy="830997"/>
          </a:xfrm>
          <a:prstGeom prst="rect">
            <a:avLst/>
          </a:prstGeom>
          <a:noFill/>
        </p:spPr>
        <p:txBody>
          <a:bodyPr wrap="none" rtlCol="0">
            <a:spAutoFit/>
          </a:bodyPr>
          <a:lstStyle/>
          <a:p>
            <a:pPr algn="ctr"/>
            <a:r>
              <a:rPr lang="en-US" sz="2400" dirty="0" smtClean="0">
                <a:solidFill>
                  <a:srgbClr val="FFFF00"/>
                </a:solidFill>
                <a:latin typeface="Times New Roman"/>
                <a:cs typeface="Times New Roman"/>
              </a:rPr>
              <a:t>Abstraction yields power,</a:t>
            </a:r>
          </a:p>
          <a:p>
            <a:pPr algn="ctr"/>
            <a:r>
              <a:rPr lang="en-US" sz="2400" dirty="0" smtClean="0">
                <a:solidFill>
                  <a:srgbClr val="FFFF00"/>
                </a:solidFill>
                <a:latin typeface="Times New Roman"/>
                <a:cs typeface="Times New Roman"/>
              </a:rPr>
              <a:t>but to what ends?</a:t>
            </a:r>
            <a:endParaRPr lang="en-US" sz="2400" dirty="0">
              <a:solidFill>
                <a:srgbClr val="FFFF00"/>
              </a:solidFill>
              <a:latin typeface="Times New Roman"/>
              <a:cs typeface="Times New Roman"/>
            </a:endParaRPr>
          </a:p>
        </p:txBody>
      </p:sp>
    </p:spTree>
    <p:extLst>
      <p:ext uri="{BB962C8B-B14F-4D97-AF65-F5344CB8AC3E}">
        <p14:creationId xmlns:p14="http://schemas.microsoft.com/office/powerpoint/2010/main" val="3633658420"/>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3"/>
          <a:tile tx="0" ty="0" sx="100000" sy="100000" flip="none" algn="tl"/>
        </a:blipFill>
        <a:effectLst/>
      </p:bgPr>
    </p:bg>
    <p:spTree>
      <p:nvGrpSpPr>
        <p:cNvPr id="1" name=""/>
        <p:cNvGrpSpPr/>
        <p:nvPr/>
      </p:nvGrpSpPr>
      <p:grpSpPr>
        <a:xfrm>
          <a:off x="0" y="0"/>
          <a:ext cx="0" cy="0"/>
          <a:chOff x="0" y="0"/>
          <a:chExt cx="0" cy="0"/>
        </a:xfrm>
      </p:grpSpPr>
      <p:sp>
        <p:nvSpPr>
          <p:cNvPr id="2" name="TextBox 1"/>
          <p:cNvSpPr txBox="1"/>
          <p:nvPr/>
        </p:nvSpPr>
        <p:spPr>
          <a:xfrm>
            <a:off x="250635" y="518058"/>
            <a:ext cx="8307157" cy="5078314"/>
          </a:xfrm>
          <a:prstGeom prst="rect">
            <a:avLst/>
          </a:prstGeom>
          <a:noFill/>
        </p:spPr>
        <p:txBody>
          <a:bodyPr wrap="none" rtlCol="0">
            <a:spAutoFit/>
          </a:bodyPr>
          <a:lstStyle/>
          <a:p>
            <a:r>
              <a:rPr lang="en-US" sz="3600" dirty="0" smtClean="0">
                <a:latin typeface="Times New Roman"/>
                <a:cs typeface="Times New Roman"/>
              </a:rPr>
              <a:t>ancient Hebrew </a:t>
            </a:r>
            <a:r>
              <a:rPr lang="en-US" sz="3600" b="1" i="1" dirty="0" err="1" smtClean="0">
                <a:latin typeface="Times New Roman"/>
                <a:cs typeface="Times New Roman"/>
              </a:rPr>
              <a:t>ruah</a:t>
            </a:r>
            <a:r>
              <a:rPr lang="en-US" sz="3600" i="1" dirty="0" smtClean="0">
                <a:latin typeface="Times New Roman"/>
                <a:cs typeface="Times New Roman"/>
              </a:rPr>
              <a:t> </a:t>
            </a:r>
            <a:r>
              <a:rPr lang="en-US" sz="3600" dirty="0" smtClean="0">
                <a:latin typeface="Times New Roman"/>
                <a:cs typeface="Times New Roman"/>
              </a:rPr>
              <a:t>(wind, spirit, breath)</a:t>
            </a:r>
          </a:p>
          <a:p>
            <a:endParaRPr lang="en-US" sz="3600" dirty="0">
              <a:latin typeface="Times New Roman"/>
              <a:cs typeface="Times New Roman"/>
            </a:endParaRPr>
          </a:p>
          <a:p>
            <a:r>
              <a:rPr lang="en-US" sz="3600" dirty="0" smtClean="0">
                <a:latin typeface="Times New Roman"/>
                <a:cs typeface="Times New Roman"/>
              </a:rPr>
              <a:t>Greek </a:t>
            </a:r>
            <a:r>
              <a:rPr lang="en-US" sz="3600" b="1" i="1" dirty="0" err="1" smtClean="0">
                <a:latin typeface="Times New Roman"/>
                <a:cs typeface="Times New Roman"/>
              </a:rPr>
              <a:t>pneuma</a:t>
            </a:r>
            <a:r>
              <a:rPr lang="en-US" sz="3600" dirty="0" smtClean="0">
                <a:latin typeface="Times New Roman"/>
                <a:cs typeface="Times New Roman"/>
              </a:rPr>
              <a:t> (wind, spirit, breath)</a:t>
            </a:r>
          </a:p>
          <a:p>
            <a:r>
              <a:rPr lang="en-US" sz="3600" dirty="0">
                <a:latin typeface="Times New Roman"/>
                <a:cs typeface="Times New Roman"/>
              </a:rPr>
              <a:t>	</a:t>
            </a:r>
            <a:r>
              <a:rPr lang="en-US" sz="3600" dirty="0" smtClean="0">
                <a:latin typeface="Times New Roman"/>
                <a:cs typeface="Times New Roman"/>
              </a:rPr>
              <a:t>cp. modern English </a:t>
            </a:r>
          </a:p>
          <a:p>
            <a:r>
              <a:rPr lang="en-US" sz="3600" i="1" dirty="0">
                <a:latin typeface="Times New Roman"/>
                <a:cs typeface="Times New Roman"/>
              </a:rPr>
              <a:t>	</a:t>
            </a:r>
            <a:r>
              <a:rPr lang="en-US" sz="3600" i="1" dirty="0" smtClean="0">
                <a:latin typeface="Times New Roman"/>
                <a:cs typeface="Times New Roman"/>
              </a:rPr>
              <a:t>pneumonia</a:t>
            </a:r>
            <a:r>
              <a:rPr lang="en-US" sz="3600" dirty="0" smtClean="0">
                <a:latin typeface="Times New Roman"/>
                <a:cs typeface="Times New Roman"/>
              </a:rPr>
              <a:t>, </a:t>
            </a:r>
            <a:r>
              <a:rPr lang="en-US" sz="3600" i="1" dirty="0" smtClean="0">
                <a:latin typeface="Times New Roman"/>
                <a:cs typeface="Times New Roman"/>
              </a:rPr>
              <a:t>pneumatic</a:t>
            </a:r>
            <a:r>
              <a:rPr lang="en-US" sz="3600" dirty="0" smtClean="0">
                <a:latin typeface="Times New Roman"/>
                <a:cs typeface="Times New Roman"/>
              </a:rPr>
              <a:t>, </a:t>
            </a:r>
            <a:r>
              <a:rPr lang="en-US" sz="3600" i="1" dirty="0" smtClean="0">
                <a:latin typeface="Times New Roman"/>
                <a:cs typeface="Times New Roman"/>
              </a:rPr>
              <a:t>pneumatology</a:t>
            </a:r>
          </a:p>
          <a:p>
            <a:endParaRPr lang="en-US" sz="3600" dirty="0">
              <a:latin typeface="Times New Roman"/>
              <a:cs typeface="Times New Roman"/>
            </a:endParaRPr>
          </a:p>
          <a:p>
            <a:r>
              <a:rPr lang="en-US" sz="3600" dirty="0" smtClean="0">
                <a:latin typeface="Times New Roman"/>
                <a:cs typeface="Times New Roman"/>
              </a:rPr>
              <a:t>Latin </a:t>
            </a:r>
            <a:r>
              <a:rPr lang="en-US" sz="3600" b="1" i="1" dirty="0" err="1" smtClean="0">
                <a:latin typeface="Times New Roman"/>
                <a:cs typeface="Times New Roman"/>
              </a:rPr>
              <a:t>spiritus</a:t>
            </a:r>
            <a:r>
              <a:rPr lang="en-US" sz="3600" b="1" i="1" dirty="0">
                <a:latin typeface="Times New Roman"/>
                <a:cs typeface="Times New Roman"/>
              </a:rPr>
              <a:t> </a:t>
            </a:r>
            <a:r>
              <a:rPr lang="en-US" sz="3600" dirty="0" smtClean="0">
                <a:latin typeface="Times New Roman"/>
                <a:cs typeface="Times New Roman"/>
              </a:rPr>
              <a:t>(wind, spirit, breath)</a:t>
            </a:r>
            <a:endParaRPr lang="en-US" sz="3600" b="1" i="1" dirty="0" smtClean="0">
              <a:latin typeface="Times New Roman"/>
              <a:cs typeface="Times New Roman"/>
            </a:endParaRPr>
          </a:p>
          <a:p>
            <a:r>
              <a:rPr lang="en-US" sz="3600" i="1" dirty="0">
                <a:latin typeface="Times New Roman"/>
                <a:cs typeface="Times New Roman"/>
              </a:rPr>
              <a:t>	</a:t>
            </a:r>
            <a:r>
              <a:rPr lang="en-US" sz="3600" dirty="0" smtClean="0">
                <a:latin typeface="Times New Roman"/>
                <a:cs typeface="Times New Roman"/>
              </a:rPr>
              <a:t>cp. modern English </a:t>
            </a:r>
          </a:p>
          <a:p>
            <a:r>
              <a:rPr lang="en-US" sz="3600" i="1" dirty="0">
                <a:latin typeface="Times New Roman"/>
                <a:cs typeface="Times New Roman"/>
              </a:rPr>
              <a:t>	</a:t>
            </a:r>
            <a:r>
              <a:rPr lang="en-US" sz="3600" i="1" dirty="0" smtClean="0">
                <a:latin typeface="Times New Roman"/>
                <a:cs typeface="Times New Roman"/>
              </a:rPr>
              <a:t>spirit</a:t>
            </a:r>
            <a:r>
              <a:rPr lang="en-US" sz="3600" dirty="0" smtClean="0">
                <a:latin typeface="Times New Roman"/>
                <a:cs typeface="Times New Roman"/>
              </a:rPr>
              <a:t>, </a:t>
            </a:r>
            <a:r>
              <a:rPr lang="en-US" sz="3600" i="1" dirty="0" smtClean="0">
                <a:latin typeface="Times New Roman"/>
                <a:cs typeface="Times New Roman"/>
              </a:rPr>
              <a:t>respiration</a:t>
            </a:r>
            <a:r>
              <a:rPr lang="en-US" sz="3600" dirty="0" smtClean="0">
                <a:latin typeface="Times New Roman"/>
                <a:cs typeface="Times New Roman"/>
              </a:rPr>
              <a:t>, </a:t>
            </a:r>
            <a:r>
              <a:rPr lang="en-US" sz="3600" i="1" dirty="0" smtClean="0">
                <a:latin typeface="Times New Roman"/>
                <a:cs typeface="Times New Roman"/>
              </a:rPr>
              <a:t>inspiration</a:t>
            </a:r>
            <a:r>
              <a:rPr lang="en-US" sz="3600" dirty="0" smtClean="0">
                <a:latin typeface="Times New Roman"/>
                <a:cs typeface="Times New Roman"/>
              </a:rPr>
              <a:t>, </a:t>
            </a:r>
            <a:r>
              <a:rPr lang="en-US" sz="3600" i="1" dirty="0" smtClean="0">
                <a:latin typeface="Times New Roman"/>
                <a:cs typeface="Times New Roman"/>
              </a:rPr>
              <a:t>aspiration</a:t>
            </a:r>
            <a:endParaRPr lang="en-US" sz="3600" dirty="0">
              <a:latin typeface="Times New Roman"/>
              <a:cs typeface="Times New Roman"/>
            </a:endParaRPr>
          </a:p>
        </p:txBody>
      </p:sp>
    </p:spTree>
    <p:extLst>
      <p:ext uri="{BB962C8B-B14F-4D97-AF65-F5344CB8AC3E}">
        <p14:creationId xmlns:p14="http://schemas.microsoft.com/office/powerpoint/2010/main" val="2717085380"/>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484561" y="250674"/>
            <a:ext cx="8234546" cy="1815882"/>
          </a:xfrm>
          <a:prstGeom prst="rect">
            <a:avLst/>
          </a:prstGeom>
          <a:noFill/>
        </p:spPr>
        <p:txBody>
          <a:bodyPr wrap="none" rtlCol="0">
            <a:spAutoFit/>
          </a:bodyPr>
          <a:lstStyle/>
          <a:p>
            <a:r>
              <a:rPr lang="en-US" sz="3200" dirty="0" smtClean="0">
                <a:solidFill>
                  <a:srgbClr val="FFFF00"/>
                </a:solidFill>
                <a:latin typeface="Times New Roman"/>
                <a:cs typeface="Times New Roman"/>
              </a:rPr>
              <a:t>But soft!   </a:t>
            </a:r>
            <a:r>
              <a:rPr lang="en-US" sz="3200" dirty="0">
                <a:solidFill>
                  <a:srgbClr val="FFFF00"/>
                </a:solidFill>
                <a:latin typeface="Times New Roman"/>
                <a:cs typeface="Times New Roman"/>
              </a:rPr>
              <a:t>W</a:t>
            </a:r>
            <a:r>
              <a:rPr lang="en-US" sz="3200" dirty="0" smtClean="0">
                <a:solidFill>
                  <a:srgbClr val="FFFF00"/>
                </a:solidFill>
                <a:latin typeface="Times New Roman"/>
                <a:cs typeface="Times New Roman"/>
              </a:rPr>
              <a:t>hat light on yonder window breaks?</a:t>
            </a:r>
          </a:p>
          <a:p>
            <a:r>
              <a:rPr lang="en-US" sz="3200" dirty="0" smtClean="0">
                <a:solidFill>
                  <a:srgbClr val="FFFF00"/>
                </a:solidFill>
                <a:latin typeface="Times New Roman"/>
                <a:cs typeface="Times New Roman"/>
              </a:rPr>
              <a:t>It is the east, and Juliet is the sun.</a:t>
            </a:r>
          </a:p>
          <a:p>
            <a:r>
              <a:rPr lang="en-US" sz="2400" i="1" dirty="0" smtClean="0">
                <a:solidFill>
                  <a:srgbClr val="FFFF00"/>
                </a:solidFill>
                <a:latin typeface="Times New Roman"/>
                <a:cs typeface="Times New Roman"/>
              </a:rPr>
              <a:t>								</a:t>
            </a:r>
          </a:p>
          <a:p>
            <a:r>
              <a:rPr lang="en-US" sz="2400" i="1" dirty="0">
                <a:solidFill>
                  <a:srgbClr val="FFFF00"/>
                </a:solidFill>
                <a:latin typeface="Times New Roman"/>
                <a:cs typeface="Times New Roman"/>
              </a:rPr>
              <a:t>	</a:t>
            </a:r>
            <a:r>
              <a:rPr lang="en-US" sz="2400" i="1" dirty="0" smtClean="0">
                <a:solidFill>
                  <a:srgbClr val="FFFF00"/>
                </a:solidFill>
                <a:latin typeface="Times New Roman"/>
                <a:cs typeface="Times New Roman"/>
              </a:rPr>
              <a:t>								Romeo and Juliet   </a:t>
            </a:r>
            <a:r>
              <a:rPr lang="en-US" sz="2400" dirty="0" smtClean="0">
                <a:solidFill>
                  <a:srgbClr val="FFFF00"/>
                </a:solidFill>
                <a:latin typeface="Times New Roman"/>
                <a:cs typeface="Times New Roman"/>
              </a:rPr>
              <a:t>II.ii.2-3</a:t>
            </a:r>
            <a:endParaRPr lang="en-US" sz="2400" i="1" dirty="0">
              <a:solidFill>
                <a:srgbClr val="FFFF00"/>
              </a:solidFill>
              <a:latin typeface="Times New Roman"/>
              <a:cs typeface="Times New Roman"/>
            </a:endParaRPr>
          </a:p>
        </p:txBody>
      </p:sp>
    </p:spTree>
    <p:extLst>
      <p:ext uri="{BB962C8B-B14F-4D97-AF65-F5344CB8AC3E}">
        <p14:creationId xmlns:p14="http://schemas.microsoft.com/office/powerpoint/2010/main" val="592629160"/>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7217" y="191081"/>
            <a:ext cx="5529429" cy="1138773"/>
          </a:xfrm>
          <a:prstGeom prst="rect">
            <a:avLst/>
          </a:prstGeom>
          <a:noFill/>
          <a:ln>
            <a:solidFill>
              <a:schemeClr val="tx1"/>
            </a:solidFill>
          </a:ln>
        </p:spPr>
        <p:txBody>
          <a:bodyPr wrap="none" rtlCol="0">
            <a:spAutoFit/>
          </a:bodyPr>
          <a:lstStyle/>
          <a:p>
            <a:r>
              <a:rPr lang="en-US" sz="2000" b="1" dirty="0" smtClean="0">
                <a:latin typeface="Perpetua Titling MT"/>
                <a:cs typeface="Perpetua Titling MT"/>
              </a:rPr>
              <a:t>The Seventeenth Century:</a:t>
            </a:r>
          </a:p>
          <a:p>
            <a:r>
              <a:rPr lang="en-US" sz="2400" dirty="0" smtClean="0">
                <a:latin typeface="Times New Roman"/>
                <a:cs typeface="Times New Roman"/>
              </a:rPr>
              <a:t>You Want Metaphors?  We Got </a:t>
            </a:r>
            <a:r>
              <a:rPr lang="en-US" sz="2400" i="1" dirty="0" smtClean="0">
                <a:latin typeface="Times New Roman"/>
                <a:cs typeface="Times New Roman"/>
              </a:rPr>
              <a:t>Metaphors!</a:t>
            </a:r>
            <a:endParaRPr lang="en-US" sz="2400" dirty="0" smtClean="0">
              <a:latin typeface="Times New Roman"/>
              <a:cs typeface="Times New Roman"/>
            </a:endParaRPr>
          </a:p>
          <a:p>
            <a:r>
              <a:rPr lang="en-US" sz="2400" dirty="0" smtClean="0">
                <a:latin typeface="Times New Roman"/>
                <a:cs typeface="Times New Roman"/>
              </a:rPr>
              <a:t>We Got </a:t>
            </a:r>
            <a:r>
              <a:rPr lang="en-US" sz="2400" i="1" dirty="0" smtClean="0">
                <a:latin typeface="Times New Roman"/>
                <a:cs typeface="Times New Roman"/>
              </a:rPr>
              <a:t>Metaphysical Conceits</a:t>
            </a:r>
            <a:r>
              <a:rPr lang="en-US" sz="2400" dirty="0" smtClean="0">
                <a:latin typeface="Times New Roman"/>
                <a:cs typeface="Times New Roman"/>
              </a:rPr>
              <a:t>, Even!</a:t>
            </a:r>
            <a:endParaRPr lang="en-US" sz="2400" dirty="0">
              <a:latin typeface="Times New Roman"/>
              <a:cs typeface="Times New Roman"/>
            </a:endParaRPr>
          </a:p>
        </p:txBody>
      </p:sp>
      <p:sp>
        <p:nvSpPr>
          <p:cNvPr id="3" name="TextBox 2"/>
          <p:cNvSpPr txBox="1"/>
          <p:nvPr/>
        </p:nvSpPr>
        <p:spPr>
          <a:xfrm>
            <a:off x="217217" y="1487327"/>
            <a:ext cx="5742828" cy="2800767"/>
          </a:xfrm>
          <a:prstGeom prst="rect">
            <a:avLst/>
          </a:prstGeom>
          <a:noFill/>
        </p:spPr>
        <p:txBody>
          <a:bodyPr wrap="none" rtlCol="0">
            <a:spAutoFit/>
          </a:bodyPr>
          <a:lstStyle/>
          <a:p>
            <a:r>
              <a:rPr lang="en-US" sz="2000" i="1" dirty="0" smtClean="0">
                <a:latin typeface="Times New Roman"/>
                <a:cs typeface="Times New Roman"/>
              </a:rPr>
              <a:t> from </a:t>
            </a:r>
            <a:r>
              <a:rPr lang="en-US" sz="2000" b="1" dirty="0" smtClean="0">
                <a:latin typeface="Times New Roman"/>
                <a:cs typeface="Times New Roman"/>
              </a:rPr>
              <a:t>Prayer (I)</a:t>
            </a:r>
          </a:p>
          <a:p>
            <a:endParaRPr lang="en-US" sz="2000" dirty="0" smtClean="0">
              <a:latin typeface="Times New Roman"/>
              <a:cs typeface="Times New Roman"/>
            </a:endParaRPr>
          </a:p>
          <a:p>
            <a:r>
              <a:rPr lang="en-US" sz="2000" dirty="0" smtClean="0">
                <a:latin typeface="Times New Roman"/>
                <a:cs typeface="Times New Roman"/>
              </a:rPr>
              <a:t>Prayer </a:t>
            </a:r>
            <a:r>
              <a:rPr lang="en-US" sz="2000" dirty="0">
                <a:latin typeface="Times New Roman"/>
                <a:cs typeface="Times New Roman"/>
              </a:rPr>
              <a:t>the church's banquet, angel's age,</a:t>
            </a:r>
          </a:p>
          <a:p>
            <a:r>
              <a:rPr lang="en-US" sz="2000" dirty="0">
                <a:latin typeface="Times New Roman"/>
                <a:cs typeface="Times New Roman"/>
              </a:rPr>
              <a:t>         God's breath in man returning to his birth,</a:t>
            </a:r>
          </a:p>
          <a:p>
            <a:r>
              <a:rPr lang="en-US" sz="2000" dirty="0">
                <a:latin typeface="Times New Roman"/>
                <a:cs typeface="Times New Roman"/>
              </a:rPr>
              <a:t>         The soul in paraphrase, heart in pilgrimage,</a:t>
            </a:r>
          </a:p>
          <a:p>
            <a:r>
              <a:rPr lang="en-US" sz="2000" b="1" dirty="0">
                <a:latin typeface="Times New Roman"/>
                <a:cs typeface="Times New Roman"/>
              </a:rPr>
              <a:t>The Christian plummet sounding </a:t>
            </a:r>
            <a:r>
              <a:rPr lang="en-US" sz="2000" b="1" dirty="0" err="1">
                <a:latin typeface="Times New Roman"/>
                <a:cs typeface="Times New Roman"/>
              </a:rPr>
              <a:t>heav'n</a:t>
            </a:r>
            <a:r>
              <a:rPr lang="en-US" sz="2000" b="1" dirty="0">
                <a:latin typeface="Times New Roman"/>
                <a:cs typeface="Times New Roman"/>
              </a:rPr>
              <a:t> and earth</a:t>
            </a:r>
          </a:p>
          <a:p>
            <a:r>
              <a:rPr lang="en-US" sz="2000" dirty="0">
                <a:latin typeface="Times New Roman"/>
                <a:cs typeface="Times New Roman"/>
              </a:rPr>
              <a:t>Engine against </a:t>
            </a:r>
            <a:r>
              <a:rPr lang="en-US" sz="2000" dirty="0" err="1">
                <a:latin typeface="Times New Roman"/>
                <a:cs typeface="Times New Roman"/>
              </a:rPr>
              <a:t>th</a:t>
            </a:r>
            <a:r>
              <a:rPr lang="en-US" sz="2000" dirty="0">
                <a:latin typeface="Times New Roman"/>
                <a:cs typeface="Times New Roman"/>
              </a:rPr>
              <a:t>' Almighty, sinner's </a:t>
            </a:r>
            <a:r>
              <a:rPr lang="en-US" sz="2000" dirty="0" err="1" smtClean="0">
                <a:latin typeface="Times New Roman"/>
                <a:cs typeface="Times New Roman"/>
              </a:rPr>
              <a:t>tow’r</a:t>
            </a:r>
            <a:r>
              <a:rPr lang="en-US" sz="2000" dirty="0">
                <a:latin typeface="Times New Roman"/>
                <a:cs typeface="Times New Roman"/>
              </a:rPr>
              <a:t> </a:t>
            </a:r>
            <a:r>
              <a:rPr lang="en-US" sz="2000" dirty="0" smtClean="0">
                <a:latin typeface="Times New Roman"/>
                <a:cs typeface="Times New Roman"/>
              </a:rPr>
              <a:t>. . .</a:t>
            </a:r>
          </a:p>
          <a:p>
            <a:endParaRPr lang="en-US" dirty="0">
              <a:latin typeface="Times New Roman"/>
              <a:cs typeface="Times New Roman"/>
            </a:endParaRPr>
          </a:p>
          <a:p>
            <a:r>
              <a:rPr lang="en-US" b="1" dirty="0" smtClean="0">
                <a:latin typeface="Times New Roman"/>
                <a:cs typeface="Times New Roman"/>
              </a:rPr>
              <a:t>George Herbert</a:t>
            </a:r>
            <a:endParaRPr lang="en-US" b="1" dirty="0">
              <a:latin typeface="Times New Roman"/>
              <a:cs typeface="Times New Roman"/>
            </a:endParaRPr>
          </a:p>
        </p:txBody>
      </p:sp>
      <p:sp>
        <p:nvSpPr>
          <p:cNvPr id="4" name="TextBox 3"/>
          <p:cNvSpPr txBox="1"/>
          <p:nvPr/>
        </p:nvSpPr>
        <p:spPr>
          <a:xfrm>
            <a:off x="3806560" y="4398433"/>
            <a:ext cx="4585535" cy="2492990"/>
          </a:xfrm>
          <a:prstGeom prst="rect">
            <a:avLst/>
          </a:prstGeom>
          <a:noFill/>
        </p:spPr>
        <p:txBody>
          <a:bodyPr wrap="none" rtlCol="0">
            <a:spAutoFit/>
          </a:bodyPr>
          <a:lstStyle/>
          <a:p>
            <a:r>
              <a:rPr lang="en-US" sz="2000" dirty="0" smtClean="0">
                <a:latin typeface="Times New Roman"/>
                <a:cs typeface="Times New Roman"/>
              </a:rPr>
              <a:t> from </a:t>
            </a:r>
            <a:r>
              <a:rPr lang="en-US" sz="2000" b="1" dirty="0" smtClean="0">
                <a:latin typeface="Times New Roman"/>
                <a:cs typeface="Times New Roman"/>
              </a:rPr>
              <a:t>Valediction:  Forbidden Mourning</a:t>
            </a:r>
          </a:p>
          <a:p>
            <a:endParaRPr lang="en-US" sz="2000" dirty="0">
              <a:latin typeface="Times New Roman"/>
              <a:cs typeface="Times New Roman"/>
            </a:endParaRPr>
          </a:p>
          <a:p>
            <a:r>
              <a:rPr lang="en-US" sz="2000" dirty="0" smtClean="0">
                <a:latin typeface="Times New Roman"/>
                <a:cs typeface="Times New Roman"/>
              </a:rPr>
              <a:t>If </a:t>
            </a:r>
            <a:r>
              <a:rPr lang="en-US" sz="2000" dirty="0">
                <a:latin typeface="Times New Roman"/>
                <a:cs typeface="Times New Roman"/>
              </a:rPr>
              <a:t>they </a:t>
            </a:r>
            <a:r>
              <a:rPr lang="en-US" sz="2000" dirty="0" smtClean="0">
                <a:latin typeface="Times New Roman"/>
                <a:cs typeface="Times New Roman"/>
              </a:rPr>
              <a:t>[our souls] be </a:t>
            </a:r>
            <a:r>
              <a:rPr lang="en-US" sz="2000" dirty="0">
                <a:latin typeface="Times New Roman"/>
                <a:cs typeface="Times New Roman"/>
              </a:rPr>
              <a:t>two, they are two so </a:t>
            </a:r>
            <a:r>
              <a:rPr lang="en-US" sz="2000" dirty="0" smtClean="0">
                <a:latin typeface="Times New Roman"/>
                <a:cs typeface="Times New Roman"/>
              </a:rPr>
              <a:t> </a:t>
            </a:r>
            <a:r>
              <a:rPr lang="en-US" sz="2000" dirty="0">
                <a:latin typeface="Times New Roman"/>
                <a:cs typeface="Times New Roman"/>
              </a:rPr>
              <a:t>     As </a:t>
            </a:r>
            <a:r>
              <a:rPr lang="en-US" sz="2000" b="1" dirty="0">
                <a:latin typeface="Times New Roman"/>
                <a:cs typeface="Times New Roman"/>
              </a:rPr>
              <a:t>stiff twin compasses </a:t>
            </a:r>
            <a:r>
              <a:rPr lang="en-US" sz="2000" dirty="0">
                <a:latin typeface="Times New Roman"/>
                <a:cs typeface="Times New Roman"/>
              </a:rPr>
              <a:t>are two ;   Thy soul, the </a:t>
            </a:r>
            <a:r>
              <a:rPr lang="en-US" sz="2000" dirty="0" err="1">
                <a:latin typeface="Times New Roman"/>
                <a:cs typeface="Times New Roman"/>
              </a:rPr>
              <a:t>fix'd</a:t>
            </a:r>
            <a:r>
              <a:rPr lang="en-US" sz="2000" dirty="0">
                <a:latin typeface="Times New Roman"/>
                <a:cs typeface="Times New Roman"/>
              </a:rPr>
              <a:t> foot, makes no show       To move, but doth, if </a:t>
            </a:r>
            <a:r>
              <a:rPr lang="en-US" sz="2000" dirty="0" err="1">
                <a:latin typeface="Times New Roman"/>
                <a:cs typeface="Times New Roman"/>
              </a:rPr>
              <a:t>th</a:t>
            </a:r>
            <a:r>
              <a:rPr lang="en-US" sz="2000" dirty="0">
                <a:latin typeface="Times New Roman"/>
                <a:cs typeface="Times New Roman"/>
              </a:rPr>
              <a:t>' other do. </a:t>
            </a:r>
            <a:endParaRPr lang="en-US" sz="2000" dirty="0" smtClean="0">
              <a:latin typeface="Times New Roman"/>
              <a:cs typeface="Times New Roman"/>
            </a:endParaRPr>
          </a:p>
          <a:p>
            <a:endParaRPr lang="en-US" dirty="0">
              <a:latin typeface="Times New Roman"/>
              <a:cs typeface="Times New Roman"/>
            </a:endParaRPr>
          </a:p>
          <a:p>
            <a:r>
              <a:rPr lang="en-US" b="1" dirty="0" smtClean="0">
                <a:latin typeface="Times New Roman"/>
                <a:cs typeface="Times New Roman"/>
              </a:rPr>
              <a:t>John Donne</a:t>
            </a:r>
            <a:endParaRPr lang="en-US" b="1" dirty="0">
              <a:latin typeface="Times New Roman"/>
              <a:cs typeface="Times New Roman"/>
            </a:endParaRPr>
          </a:p>
        </p:txBody>
      </p:sp>
      <p:pic>
        <p:nvPicPr>
          <p:cNvPr id="5" name="Picture 4" descr="plummet_down.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73764" y="698913"/>
            <a:ext cx="1464708" cy="3749653"/>
          </a:xfrm>
          <a:prstGeom prst="rect">
            <a:avLst/>
          </a:prstGeom>
        </p:spPr>
      </p:pic>
      <p:pic>
        <p:nvPicPr>
          <p:cNvPr id="6" name="Picture 5" descr="plummet_19571_lg.g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38472" y="310966"/>
            <a:ext cx="1553565" cy="3977128"/>
          </a:xfrm>
          <a:prstGeom prst="rect">
            <a:avLst/>
          </a:prstGeom>
        </p:spPr>
      </p:pic>
      <p:pic>
        <p:nvPicPr>
          <p:cNvPr id="7" name="Picture 6" descr="stiff twin compasses.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12676" y="4067210"/>
            <a:ext cx="1770806" cy="2790790"/>
          </a:xfrm>
          <a:prstGeom prst="rect">
            <a:avLst/>
          </a:prstGeom>
        </p:spPr>
      </p:pic>
    </p:spTree>
    <p:extLst>
      <p:ext uri="{BB962C8B-B14F-4D97-AF65-F5344CB8AC3E}">
        <p14:creationId xmlns:p14="http://schemas.microsoft.com/office/powerpoint/2010/main" val="4208041816"/>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23140A"/>
        </a:solidFill>
        <a:effectLst/>
      </p:bgPr>
    </p:bg>
    <p:spTree>
      <p:nvGrpSpPr>
        <p:cNvPr id="1" name=""/>
        <p:cNvGrpSpPr/>
        <p:nvPr/>
      </p:nvGrpSpPr>
      <p:grpSpPr>
        <a:xfrm>
          <a:off x="0" y="0"/>
          <a:ext cx="0" cy="0"/>
          <a:chOff x="0" y="0"/>
          <a:chExt cx="0" cy="0"/>
        </a:xfrm>
      </p:grpSpPr>
      <p:pic>
        <p:nvPicPr>
          <p:cNvPr id="3" name="Picture 2" descr="xemily-dickinson.jpg.pagespeed.ic.v4X_p3Ilkf.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54400" y="0"/>
            <a:ext cx="5689600" cy="3721100"/>
          </a:xfrm>
          <a:prstGeom prst="rect">
            <a:avLst/>
          </a:prstGeom>
        </p:spPr>
      </p:pic>
      <p:sp>
        <p:nvSpPr>
          <p:cNvPr id="4" name="TextBox 3"/>
          <p:cNvSpPr txBox="1"/>
          <p:nvPr/>
        </p:nvSpPr>
        <p:spPr>
          <a:xfrm>
            <a:off x="835450" y="835577"/>
            <a:ext cx="4263682" cy="5262980"/>
          </a:xfrm>
          <a:prstGeom prst="rect">
            <a:avLst/>
          </a:prstGeom>
          <a:noFill/>
        </p:spPr>
        <p:txBody>
          <a:bodyPr wrap="none" rtlCol="0">
            <a:spAutoFit/>
          </a:bodyPr>
          <a:lstStyle/>
          <a:p>
            <a:r>
              <a:rPr lang="en-US" sz="2800" dirty="0" smtClean="0">
                <a:solidFill>
                  <a:srgbClr val="FFFF00"/>
                </a:solidFill>
                <a:latin typeface="Times New Roman"/>
                <a:cs typeface="Times New Roman"/>
              </a:rPr>
              <a:t>Papa above!</a:t>
            </a:r>
          </a:p>
          <a:p>
            <a:r>
              <a:rPr lang="en-US" sz="2800" dirty="0" smtClean="0">
                <a:solidFill>
                  <a:srgbClr val="FFFF00"/>
                </a:solidFill>
                <a:latin typeface="Times New Roman"/>
                <a:cs typeface="Times New Roman"/>
              </a:rPr>
              <a:t>Regard a Mouse</a:t>
            </a:r>
          </a:p>
          <a:p>
            <a:r>
              <a:rPr lang="en-US" sz="2800" dirty="0" err="1" smtClean="0">
                <a:solidFill>
                  <a:srgbClr val="FFFF00"/>
                </a:solidFill>
                <a:latin typeface="Times New Roman"/>
                <a:cs typeface="Times New Roman"/>
              </a:rPr>
              <a:t>O’erpwered</a:t>
            </a:r>
            <a:r>
              <a:rPr lang="en-US" sz="2800" dirty="0" smtClean="0">
                <a:solidFill>
                  <a:srgbClr val="FFFF00"/>
                </a:solidFill>
                <a:latin typeface="Times New Roman"/>
                <a:cs typeface="Times New Roman"/>
              </a:rPr>
              <a:t> by the Cat!</a:t>
            </a:r>
          </a:p>
          <a:p>
            <a:r>
              <a:rPr lang="en-US" sz="2800" dirty="0" smtClean="0">
                <a:solidFill>
                  <a:srgbClr val="FFFF00"/>
                </a:solidFill>
                <a:latin typeface="Times New Roman"/>
                <a:cs typeface="Times New Roman"/>
              </a:rPr>
              <a:t>Reserve within thy kingdom</a:t>
            </a:r>
          </a:p>
          <a:p>
            <a:r>
              <a:rPr lang="en-US" sz="2800" dirty="0" smtClean="0">
                <a:solidFill>
                  <a:srgbClr val="FFFF00"/>
                </a:solidFill>
                <a:latin typeface="Times New Roman"/>
                <a:cs typeface="Times New Roman"/>
              </a:rPr>
              <a:t>A “mansion” for the Rat!</a:t>
            </a:r>
          </a:p>
          <a:p>
            <a:endParaRPr lang="en-US" sz="2800" dirty="0">
              <a:solidFill>
                <a:srgbClr val="FFFF00"/>
              </a:solidFill>
              <a:latin typeface="Times New Roman"/>
              <a:cs typeface="Times New Roman"/>
            </a:endParaRPr>
          </a:p>
          <a:p>
            <a:r>
              <a:rPr lang="en-US" sz="2800" dirty="0" smtClean="0">
                <a:solidFill>
                  <a:srgbClr val="FFFF00"/>
                </a:solidFill>
                <a:latin typeface="Times New Roman"/>
                <a:cs typeface="Times New Roman"/>
              </a:rPr>
              <a:t>Snug in seraphic Cupboards</a:t>
            </a:r>
          </a:p>
          <a:p>
            <a:r>
              <a:rPr lang="en-US" sz="2800" dirty="0" smtClean="0">
                <a:solidFill>
                  <a:srgbClr val="FFFF00"/>
                </a:solidFill>
                <a:latin typeface="Times New Roman"/>
                <a:cs typeface="Times New Roman"/>
              </a:rPr>
              <a:t>To nibble all the day,</a:t>
            </a:r>
          </a:p>
          <a:p>
            <a:r>
              <a:rPr lang="en-US" sz="2800" dirty="0" smtClean="0">
                <a:solidFill>
                  <a:srgbClr val="FFFF00"/>
                </a:solidFill>
                <a:latin typeface="Times New Roman"/>
                <a:cs typeface="Times New Roman"/>
              </a:rPr>
              <a:t>While unsuspecting cycles</a:t>
            </a:r>
          </a:p>
          <a:p>
            <a:r>
              <a:rPr lang="en-US" sz="2800" dirty="0" smtClean="0">
                <a:solidFill>
                  <a:srgbClr val="FFFF00"/>
                </a:solidFill>
                <a:latin typeface="Times New Roman"/>
                <a:cs typeface="Times New Roman"/>
              </a:rPr>
              <a:t>Wheel solemnly away.</a:t>
            </a:r>
          </a:p>
          <a:p>
            <a:endParaRPr lang="en-US" sz="2800" dirty="0">
              <a:solidFill>
                <a:srgbClr val="FFFF00"/>
              </a:solidFill>
              <a:latin typeface="Times New Roman"/>
              <a:cs typeface="Times New Roman"/>
            </a:endParaRPr>
          </a:p>
          <a:p>
            <a:r>
              <a:rPr lang="en-US" sz="2400" i="1" dirty="0" smtClean="0">
                <a:solidFill>
                  <a:srgbClr val="FFFF00"/>
                </a:solidFill>
                <a:latin typeface="Times New Roman"/>
                <a:cs typeface="Times New Roman"/>
              </a:rPr>
              <a:t>Emily Dickinson, </a:t>
            </a:r>
            <a:r>
              <a:rPr lang="en-US" sz="2400" i="1" dirty="0" err="1" smtClean="0">
                <a:solidFill>
                  <a:srgbClr val="FFFF00"/>
                </a:solidFill>
                <a:latin typeface="Times New Roman"/>
                <a:cs typeface="Times New Roman"/>
              </a:rPr>
              <a:t>ca</a:t>
            </a:r>
            <a:r>
              <a:rPr lang="en-US" sz="2400" i="1" dirty="0" smtClean="0">
                <a:solidFill>
                  <a:srgbClr val="FFFF00"/>
                </a:solidFill>
                <a:latin typeface="Times New Roman"/>
                <a:cs typeface="Times New Roman"/>
              </a:rPr>
              <a:t> 1859</a:t>
            </a:r>
            <a:endParaRPr lang="en-US" sz="2400" i="1" dirty="0">
              <a:solidFill>
                <a:srgbClr val="FFFF00"/>
              </a:solidFill>
              <a:latin typeface="Times New Roman"/>
              <a:cs typeface="Times New Roman"/>
            </a:endParaRPr>
          </a:p>
        </p:txBody>
      </p:sp>
    </p:spTree>
    <p:extLst>
      <p:ext uri="{BB962C8B-B14F-4D97-AF65-F5344CB8AC3E}">
        <p14:creationId xmlns:p14="http://schemas.microsoft.com/office/powerpoint/2010/main" val="1667419433"/>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oat hangers galor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217" y="0"/>
            <a:ext cx="5143500" cy="6858000"/>
          </a:xfrm>
          <a:prstGeom prst="rect">
            <a:avLst/>
          </a:prstGeom>
        </p:spPr>
      </p:pic>
      <p:sp>
        <p:nvSpPr>
          <p:cNvPr id="5" name="Rectangle 4"/>
          <p:cNvSpPr/>
          <p:nvPr/>
        </p:nvSpPr>
        <p:spPr>
          <a:xfrm>
            <a:off x="2873948" y="16712"/>
            <a:ext cx="6098786" cy="5755422"/>
          </a:xfrm>
          <a:prstGeom prst="rect">
            <a:avLst/>
          </a:prstGeom>
        </p:spPr>
        <p:txBody>
          <a:bodyPr wrap="square">
            <a:spAutoFit/>
          </a:bodyPr>
          <a:lstStyle/>
          <a:p>
            <a:r>
              <a:rPr lang="en-US" sz="2800" dirty="0" smtClean="0">
                <a:latin typeface="Times New Roman"/>
                <a:cs typeface="Times New Roman"/>
              </a:rPr>
              <a:t>	</a:t>
            </a:r>
            <a:r>
              <a:rPr lang="en-US" sz="2800" b="1" dirty="0" smtClean="0">
                <a:latin typeface="Times New Roman"/>
                <a:cs typeface="Times New Roman"/>
              </a:rPr>
              <a:t>Coat Hangers Galore</a:t>
            </a:r>
            <a:r>
              <a:rPr lang="en-US" sz="2800" dirty="0">
                <a:latin typeface="Times New Roman"/>
                <a:cs typeface="Times New Roman"/>
              </a:rPr>
              <a:t>	</a:t>
            </a:r>
            <a:endParaRPr lang="en-US" sz="2800" dirty="0" smtClean="0">
              <a:latin typeface="Times New Roman"/>
              <a:cs typeface="Times New Roman"/>
            </a:endParaRPr>
          </a:p>
          <a:p>
            <a:endParaRPr lang="en-US" sz="2800" dirty="0">
              <a:latin typeface="Times New Roman"/>
              <a:cs typeface="Times New Roman"/>
            </a:endParaRPr>
          </a:p>
          <a:p>
            <a:r>
              <a:rPr lang="en-US" sz="2800" dirty="0" smtClean="0">
                <a:latin typeface="Times New Roman"/>
                <a:cs typeface="Times New Roman"/>
              </a:rPr>
              <a:t>	Clubbable </a:t>
            </a:r>
            <a:r>
              <a:rPr lang="en-US" sz="2800" dirty="0">
                <a:latin typeface="Times New Roman"/>
                <a:cs typeface="Times New Roman"/>
              </a:rPr>
              <a:t>and promiscuous,</a:t>
            </a:r>
          </a:p>
          <a:p>
            <a:r>
              <a:rPr lang="en-US" sz="2800" dirty="0">
                <a:latin typeface="Times New Roman"/>
                <a:cs typeface="Times New Roman"/>
              </a:rPr>
              <a:t>				   they hang around</a:t>
            </a:r>
          </a:p>
          <a:p>
            <a:r>
              <a:rPr lang="en-US" sz="2800" dirty="0">
                <a:latin typeface="Times New Roman"/>
                <a:cs typeface="Times New Roman"/>
              </a:rPr>
              <a:t>	getting under your feet</a:t>
            </a:r>
          </a:p>
          <a:p>
            <a:r>
              <a:rPr lang="en-US" sz="2800" dirty="0">
                <a:latin typeface="Times New Roman"/>
                <a:cs typeface="Times New Roman"/>
              </a:rPr>
              <a:t>	while always intending to be helpful;</a:t>
            </a:r>
          </a:p>
          <a:p>
            <a:r>
              <a:rPr lang="en-US" sz="2800" dirty="0">
                <a:latin typeface="Times New Roman"/>
                <a:cs typeface="Times New Roman"/>
              </a:rPr>
              <a:t> </a:t>
            </a:r>
          </a:p>
          <a:p>
            <a:r>
              <a:rPr lang="en-US" sz="2800" dirty="0">
                <a:latin typeface="Times New Roman"/>
                <a:cs typeface="Times New Roman"/>
              </a:rPr>
              <a:t>	wiry and would-be athletic</a:t>
            </a:r>
          </a:p>
          <a:p>
            <a:r>
              <a:rPr lang="en-US" sz="2800" dirty="0">
                <a:latin typeface="Times New Roman"/>
                <a:cs typeface="Times New Roman"/>
              </a:rPr>
              <a:t>	they just keep falling into a tangle</a:t>
            </a:r>
          </a:p>
          <a:p>
            <a:r>
              <a:rPr lang="en-US" sz="2800" dirty="0">
                <a:latin typeface="Times New Roman"/>
                <a:cs typeface="Times New Roman"/>
              </a:rPr>
              <a:t>	putting a foot</a:t>
            </a:r>
          </a:p>
          <a:p>
            <a:r>
              <a:rPr lang="en-US" sz="2800" dirty="0">
                <a:latin typeface="Times New Roman"/>
                <a:cs typeface="Times New Roman"/>
              </a:rPr>
              <a:t>				in someone else’s mouth</a:t>
            </a:r>
            <a:r>
              <a:rPr lang="en-US" dirty="0" smtClean="0"/>
              <a:t>.</a:t>
            </a:r>
          </a:p>
          <a:p>
            <a:endParaRPr lang="en-US" dirty="0"/>
          </a:p>
          <a:p>
            <a:endParaRPr lang="en-US" dirty="0" smtClean="0"/>
          </a:p>
          <a:p>
            <a:r>
              <a:rPr lang="en-US" sz="2400" i="1" dirty="0" smtClean="0">
                <a:latin typeface="Times New Roman"/>
                <a:cs typeface="Times New Roman"/>
              </a:rPr>
              <a:t>					Chris Wallace Crabbe</a:t>
            </a:r>
            <a:endParaRPr lang="en-US" sz="2400" i="1" dirty="0">
              <a:latin typeface="Times New Roman"/>
              <a:cs typeface="Times New Roman"/>
            </a:endParaRPr>
          </a:p>
        </p:txBody>
      </p:sp>
    </p:spTree>
    <p:extLst>
      <p:ext uri="{BB962C8B-B14F-4D97-AF65-F5344CB8AC3E}">
        <p14:creationId xmlns:p14="http://schemas.microsoft.com/office/powerpoint/2010/main" val="155171570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65000"/>
          </a:blip>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347755" y="250450"/>
            <a:ext cx="6619897" cy="2739211"/>
          </a:xfrm>
          <a:prstGeom prst="rect">
            <a:avLst/>
          </a:prstGeom>
        </p:spPr>
        <p:txBody>
          <a:bodyPr wrap="square">
            <a:spAutoFit/>
          </a:bodyPr>
          <a:lstStyle/>
          <a:p>
            <a:r>
              <a:rPr lang="en-GB" sz="2800" b="1" dirty="0" smtClean="0">
                <a:latin typeface="Times New Roman"/>
                <a:cs typeface="Times New Roman"/>
              </a:rPr>
              <a:t>The Wanderer  </a:t>
            </a:r>
            <a:r>
              <a:rPr lang="en-GB" sz="2400" dirty="0" smtClean="0">
                <a:latin typeface="Times New Roman"/>
                <a:cs typeface="Times New Roman"/>
              </a:rPr>
              <a:t>(Old English, </a:t>
            </a:r>
            <a:r>
              <a:rPr lang="en-GB" sz="2400" dirty="0" err="1" smtClean="0">
                <a:latin typeface="Times New Roman"/>
                <a:cs typeface="Times New Roman"/>
              </a:rPr>
              <a:t>ca</a:t>
            </a:r>
            <a:r>
              <a:rPr lang="en-GB" sz="2400" dirty="0" smtClean="0">
                <a:latin typeface="Times New Roman"/>
                <a:cs typeface="Times New Roman"/>
              </a:rPr>
              <a:t> 900 CE)</a:t>
            </a:r>
            <a:endParaRPr lang="en-GB" sz="2400" b="1" dirty="0" smtClean="0">
              <a:latin typeface="Times New Roman"/>
              <a:cs typeface="Times New Roman"/>
            </a:endParaRPr>
          </a:p>
          <a:p>
            <a:endParaRPr lang="en-GB" sz="2400" dirty="0">
              <a:latin typeface="Times New Roman"/>
              <a:cs typeface="Times New Roman"/>
            </a:endParaRPr>
          </a:p>
          <a:p>
            <a:r>
              <a:rPr lang="en-GB" sz="2400" dirty="0" smtClean="0">
                <a:latin typeface="Times New Roman"/>
                <a:cs typeface="Times New Roman"/>
              </a:rPr>
              <a:t>Oft </a:t>
            </a:r>
            <a:r>
              <a:rPr lang="en-GB" sz="2400" dirty="0">
                <a:latin typeface="Times New Roman"/>
                <a:cs typeface="Times New Roman"/>
              </a:rPr>
              <a:t>him </a:t>
            </a:r>
            <a:r>
              <a:rPr lang="en-GB" sz="2400" dirty="0" err="1">
                <a:latin typeface="Times New Roman"/>
                <a:cs typeface="Times New Roman"/>
              </a:rPr>
              <a:t>anhaga</a:t>
            </a:r>
            <a:r>
              <a:rPr lang="en-GB" sz="2400" dirty="0">
                <a:latin typeface="Times New Roman"/>
                <a:cs typeface="Times New Roman"/>
              </a:rPr>
              <a:t>     are </a:t>
            </a:r>
            <a:r>
              <a:rPr lang="en-GB" sz="2400" dirty="0" err="1">
                <a:latin typeface="Times New Roman"/>
                <a:cs typeface="Times New Roman"/>
              </a:rPr>
              <a:t>gebideð</a:t>
            </a:r>
            <a:r>
              <a:rPr lang="en-GB" sz="2400" dirty="0">
                <a:latin typeface="Times New Roman"/>
                <a:cs typeface="Times New Roman"/>
              </a:rPr>
              <a:t>, </a:t>
            </a:r>
            <a:br>
              <a:rPr lang="en-GB" sz="2400" dirty="0">
                <a:latin typeface="Times New Roman"/>
                <a:cs typeface="Times New Roman"/>
              </a:rPr>
            </a:br>
            <a:r>
              <a:rPr lang="en-GB" sz="2400" dirty="0" err="1">
                <a:latin typeface="Times New Roman"/>
                <a:cs typeface="Times New Roman"/>
              </a:rPr>
              <a:t>metudes</a:t>
            </a:r>
            <a:r>
              <a:rPr lang="en-GB" sz="2400" dirty="0">
                <a:latin typeface="Times New Roman"/>
                <a:cs typeface="Times New Roman"/>
              </a:rPr>
              <a:t> </a:t>
            </a:r>
            <a:r>
              <a:rPr lang="en-GB" sz="2400" dirty="0" err="1">
                <a:latin typeface="Times New Roman"/>
                <a:cs typeface="Times New Roman"/>
              </a:rPr>
              <a:t>miltse</a:t>
            </a:r>
            <a:r>
              <a:rPr lang="en-GB" sz="2400" dirty="0">
                <a:latin typeface="Times New Roman"/>
                <a:cs typeface="Times New Roman"/>
              </a:rPr>
              <a:t>,     </a:t>
            </a:r>
            <a:r>
              <a:rPr lang="en-GB" sz="2400" dirty="0" err="1">
                <a:latin typeface="Times New Roman"/>
                <a:cs typeface="Times New Roman"/>
              </a:rPr>
              <a:t>þeah</a:t>
            </a:r>
            <a:r>
              <a:rPr lang="en-GB" sz="2400" dirty="0">
                <a:latin typeface="Times New Roman"/>
                <a:cs typeface="Times New Roman"/>
              </a:rPr>
              <a:t> </a:t>
            </a:r>
            <a:r>
              <a:rPr lang="en-GB" sz="2400" dirty="0" err="1">
                <a:latin typeface="Times New Roman"/>
                <a:cs typeface="Times New Roman"/>
              </a:rPr>
              <a:t>þe</a:t>
            </a:r>
            <a:r>
              <a:rPr lang="en-GB" sz="2400" dirty="0">
                <a:latin typeface="Times New Roman"/>
                <a:cs typeface="Times New Roman"/>
              </a:rPr>
              <a:t> he </a:t>
            </a:r>
            <a:r>
              <a:rPr lang="en-GB" sz="2400" dirty="0" err="1">
                <a:latin typeface="Times New Roman"/>
                <a:cs typeface="Times New Roman"/>
              </a:rPr>
              <a:t>modcearig</a:t>
            </a:r>
            <a:r>
              <a:rPr lang="en-GB" sz="2400" dirty="0">
                <a:latin typeface="Times New Roman"/>
                <a:cs typeface="Times New Roman"/>
              </a:rPr>
              <a:t> </a:t>
            </a:r>
            <a:br>
              <a:rPr lang="en-GB" sz="2400" dirty="0">
                <a:latin typeface="Times New Roman"/>
                <a:cs typeface="Times New Roman"/>
              </a:rPr>
            </a:br>
            <a:r>
              <a:rPr lang="en-GB" sz="2400" dirty="0" err="1">
                <a:latin typeface="Times New Roman"/>
                <a:cs typeface="Times New Roman"/>
              </a:rPr>
              <a:t>geond</a:t>
            </a:r>
            <a:r>
              <a:rPr lang="en-GB" sz="2400" dirty="0">
                <a:latin typeface="Times New Roman"/>
                <a:cs typeface="Times New Roman"/>
              </a:rPr>
              <a:t> </a:t>
            </a:r>
            <a:r>
              <a:rPr lang="en-GB" sz="2400" dirty="0" err="1">
                <a:latin typeface="Times New Roman"/>
                <a:cs typeface="Times New Roman"/>
              </a:rPr>
              <a:t>lagulade</a:t>
            </a:r>
            <a:r>
              <a:rPr lang="en-GB" sz="2400" dirty="0">
                <a:latin typeface="Times New Roman"/>
                <a:cs typeface="Times New Roman"/>
              </a:rPr>
              <a:t>     </a:t>
            </a:r>
            <a:r>
              <a:rPr lang="en-GB" sz="2400" dirty="0" err="1">
                <a:latin typeface="Times New Roman"/>
                <a:cs typeface="Times New Roman"/>
              </a:rPr>
              <a:t>longe</a:t>
            </a:r>
            <a:r>
              <a:rPr lang="en-GB" sz="2400" dirty="0">
                <a:latin typeface="Times New Roman"/>
                <a:cs typeface="Times New Roman"/>
              </a:rPr>
              <a:t> </a:t>
            </a:r>
            <a:r>
              <a:rPr lang="en-GB" sz="2400" dirty="0" err="1">
                <a:latin typeface="Times New Roman"/>
                <a:cs typeface="Times New Roman"/>
              </a:rPr>
              <a:t>sceolde</a:t>
            </a:r>
            <a:r>
              <a:rPr lang="en-GB" sz="2400" dirty="0">
                <a:latin typeface="Times New Roman"/>
                <a:cs typeface="Times New Roman"/>
              </a:rPr>
              <a:t> </a:t>
            </a:r>
            <a:br>
              <a:rPr lang="en-GB" sz="2400" dirty="0">
                <a:latin typeface="Times New Roman"/>
                <a:cs typeface="Times New Roman"/>
              </a:rPr>
            </a:br>
            <a:r>
              <a:rPr lang="en-GB" sz="2400" dirty="0" err="1">
                <a:latin typeface="Times New Roman"/>
                <a:cs typeface="Times New Roman"/>
              </a:rPr>
              <a:t>hreran</a:t>
            </a:r>
            <a:r>
              <a:rPr lang="en-GB" sz="2400" dirty="0">
                <a:latin typeface="Times New Roman"/>
                <a:cs typeface="Times New Roman"/>
              </a:rPr>
              <a:t> mid </a:t>
            </a:r>
            <a:r>
              <a:rPr lang="en-GB" sz="2400" dirty="0" err="1">
                <a:latin typeface="Times New Roman"/>
                <a:cs typeface="Times New Roman"/>
              </a:rPr>
              <a:t>hondum</a:t>
            </a:r>
            <a:r>
              <a:rPr lang="en-GB" sz="2400" dirty="0">
                <a:latin typeface="Times New Roman"/>
                <a:cs typeface="Times New Roman"/>
              </a:rPr>
              <a:t>      </a:t>
            </a:r>
            <a:r>
              <a:rPr lang="en-GB" sz="2400" dirty="0" err="1">
                <a:latin typeface="Times New Roman"/>
                <a:cs typeface="Times New Roman"/>
              </a:rPr>
              <a:t>hrimcealde</a:t>
            </a:r>
            <a:r>
              <a:rPr lang="en-GB" sz="2400" dirty="0">
                <a:latin typeface="Times New Roman"/>
                <a:cs typeface="Times New Roman"/>
              </a:rPr>
              <a:t> </a:t>
            </a:r>
            <a:r>
              <a:rPr lang="en-GB" sz="2400" dirty="0" err="1">
                <a:latin typeface="Times New Roman"/>
                <a:cs typeface="Times New Roman"/>
              </a:rPr>
              <a:t>sæ</a:t>
            </a:r>
            <a:r>
              <a:rPr lang="en-GB" sz="2400" dirty="0">
                <a:latin typeface="Times New Roman"/>
                <a:cs typeface="Times New Roman"/>
              </a:rPr>
              <a:t>, </a:t>
            </a:r>
            <a:endParaRPr lang="en-US" sz="2400" dirty="0">
              <a:latin typeface="Times New Roman"/>
              <a:cs typeface="Times New Roman"/>
            </a:endParaRPr>
          </a:p>
          <a:p>
            <a:r>
              <a:rPr lang="en-GB" sz="2400" dirty="0" err="1" smtClean="0">
                <a:latin typeface="Times New Roman"/>
                <a:cs typeface="Times New Roman"/>
              </a:rPr>
              <a:t>wadan</a:t>
            </a:r>
            <a:r>
              <a:rPr lang="en-GB" sz="2400" dirty="0" smtClean="0">
                <a:latin typeface="Times New Roman"/>
                <a:cs typeface="Times New Roman"/>
              </a:rPr>
              <a:t> </a:t>
            </a:r>
            <a:r>
              <a:rPr lang="en-GB" sz="2400" dirty="0" err="1">
                <a:latin typeface="Times New Roman"/>
                <a:cs typeface="Times New Roman"/>
              </a:rPr>
              <a:t>wræclastas</a:t>
            </a:r>
            <a:r>
              <a:rPr lang="en-GB" sz="2400" dirty="0">
                <a:latin typeface="Times New Roman"/>
                <a:cs typeface="Times New Roman"/>
              </a:rPr>
              <a:t>.      </a:t>
            </a:r>
            <a:r>
              <a:rPr lang="en-GB" sz="2400" dirty="0" err="1">
                <a:latin typeface="Times New Roman"/>
                <a:cs typeface="Times New Roman"/>
              </a:rPr>
              <a:t>Wyrd</a:t>
            </a:r>
            <a:r>
              <a:rPr lang="en-GB" sz="2400" dirty="0">
                <a:latin typeface="Times New Roman"/>
                <a:cs typeface="Times New Roman"/>
              </a:rPr>
              <a:t> </a:t>
            </a:r>
            <a:r>
              <a:rPr lang="en-GB" sz="2400" dirty="0" err="1">
                <a:latin typeface="Times New Roman"/>
                <a:cs typeface="Times New Roman"/>
              </a:rPr>
              <a:t>bið</a:t>
            </a:r>
            <a:r>
              <a:rPr lang="en-GB" sz="2400" dirty="0">
                <a:latin typeface="Times New Roman"/>
                <a:cs typeface="Times New Roman"/>
              </a:rPr>
              <a:t> </a:t>
            </a:r>
            <a:r>
              <a:rPr lang="en-GB" sz="2400" dirty="0" err="1">
                <a:latin typeface="Times New Roman"/>
                <a:cs typeface="Times New Roman"/>
              </a:rPr>
              <a:t>ful</a:t>
            </a:r>
            <a:r>
              <a:rPr lang="en-GB" sz="2400" dirty="0">
                <a:latin typeface="Times New Roman"/>
                <a:cs typeface="Times New Roman"/>
              </a:rPr>
              <a:t> </a:t>
            </a:r>
            <a:r>
              <a:rPr lang="en-GB" sz="2400" dirty="0" err="1">
                <a:latin typeface="Times New Roman"/>
                <a:cs typeface="Times New Roman"/>
              </a:rPr>
              <a:t>ar</a:t>
            </a:r>
            <a:r>
              <a:rPr lang="en-GB" sz="2400" i="1" dirty="0" err="1">
                <a:latin typeface="Times New Roman"/>
                <a:cs typeface="Times New Roman"/>
              </a:rPr>
              <a:t>æ</a:t>
            </a:r>
            <a:r>
              <a:rPr lang="en-GB" sz="2400" dirty="0" err="1">
                <a:latin typeface="Times New Roman"/>
                <a:cs typeface="Times New Roman"/>
              </a:rPr>
              <a:t>d</a:t>
            </a:r>
            <a:r>
              <a:rPr lang="en-GB" sz="2400" dirty="0">
                <a:latin typeface="Times New Roman"/>
                <a:cs typeface="Times New Roman"/>
              </a:rPr>
              <a:t>! </a:t>
            </a:r>
            <a:endParaRPr lang="en-US" sz="2400" dirty="0">
              <a:latin typeface="Times New Roman"/>
              <a:cs typeface="Times New Roman"/>
            </a:endParaRPr>
          </a:p>
        </p:txBody>
      </p:sp>
      <p:sp>
        <p:nvSpPr>
          <p:cNvPr id="5" name="Rectangle 4"/>
          <p:cNvSpPr/>
          <p:nvPr/>
        </p:nvSpPr>
        <p:spPr>
          <a:xfrm>
            <a:off x="1537228" y="3484549"/>
            <a:ext cx="7452214" cy="2677656"/>
          </a:xfrm>
          <a:prstGeom prst="rect">
            <a:avLst/>
          </a:prstGeom>
        </p:spPr>
        <p:txBody>
          <a:bodyPr wrap="square">
            <a:spAutoFit/>
          </a:bodyPr>
          <a:lstStyle/>
          <a:p>
            <a:r>
              <a:rPr lang="en-GB" sz="2400" dirty="0">
                <a:latin typeface="Times New Roman"/>
                <a:cs typeface="Times New Roman"/>
              </a:rPr>
              <a:t>Many times the lonely man waits for grace,</a:t>
            </a:r>
            <a:endParaRPr lang="en-US" sz="2400" dirty="0">
              <a:latin typeface="Times New Roman"/>
              <a:cs typeface="Times New Roman"/>
            </a:endParaRPr>
          </a:p>
          <a:p>
            <a:r>
              <a:rPr lang="en-GB" sz="2400" dirty="0" smtClean="0">
                <a:latin typeface="Times New Roman"/>
                <a:cs typeface="Times New Roman"/>
              </a:rPr>
              <a:t>for </a:t>
            </a:r>
            <a:r>
              <a:rPr lang="en-GB" sz="2400" dirty="0">
                <a:latin typeface="Times New Roman"/>
                <a:cs typeface="Times New Roman"/>
              </a:rPr>
              <a:t>the Arbiter's mercy, although with careworn mind</a:t>
            </a:r>
            <a:endParaRPr lang="en-US" sz="2400" dirty="0">
              <a:latin typeface="Times New Roman"/>
              <a:cs typeface="Times New Roman"/>
            </a:endParaRPr>
          </a:p>
          <a:p>
            <a:r>
              <a:rPr lang="en-GB" sz="2400" dirty="0" smtClean="0">
                <a:latin typeface="Times New Roman"/>
                <a:cs typeface="Times New Roman"/>
              </a:rPr>
              <a:t>he </a:t>
            </a:r>
            <a:r>
              <a:rPr lang="en-GB" sz="2400" dirty="0">
                <a:latin typeface="Times New Roman"/>
                <a:cs typeface="Times New Roman"/>
              </a:rPr>
              <a:t>must brave the sea's numbing distances,</a:t>
            </a:r>
            <a:endParaRPr lang="en-US" sz="2400" dirty="0">
              <a:latin typeface="Times New Roman"/>
              <a:cs typeface="Times New Roman"/>
            </a:endParaRPr>
          </a:p>
          <a:p>
            <a:r>
              <a:rPr lang="en-GB" sz="2400" dirty="0" smtClean="0">
                <a:latin typeface="Times New Roman"/>
                <a:cs typeface="Times New Roman"/>
              </a:rPr>
              <a:t>stirring </a:t>
            </a:r>
            <a:r>
              <a:rPr lang="en-GB" sz="2400" dirty="0">
                <a:latin typeface="Times New Roman"/>
                <a:cs typeface="Times New Roman"/>
              </a:rPr>
              <a:t>its ice-cold waters with his hands,</a:t>
            </a:r>
            <a:endParaRPr lang="en-US" sz="2400" dirty="0">
              <a:latin typeface="Times New Roman"/>
              <a:cs typeface="Times New Roman"/>
            </a:endParaRPr>
          </a:p>
          <a:p>
            <a:r>
              <a:rPr lang="en-GB" sz="2400" dirty="0" smtClean="0">
                <a:latin typeface="Times New Roman"/>
                <a:cs typeface="Times New Roman"/>
              </a:rPr>
              <a:t>treading </a:t>
            </a:r>
            <a:r>
              <a:rPr lang="en-GB" sz="2400" dirty="0">
                <a:latin typeface="Times New Roman"/>
                <a:cs typeface="Times New Roman"/>
              </a:rPr>
              <a:t>the paths of exile.  Fate is fixed</a:t>
            </a:r>
            <a:r>
              <a:rPr lang="en-GB" sz="2400" dirty="0" smtClean="0">
                <a:latin typeface="Times New Roman"/>
                <a:cs typeface="Times New Roman"/>
              </a:rPr>
              <a:t>!</a:t>
            </a:r>
          </a:p>
          <a:p>
            <a:endParaRPr lang="en-GB" sz="2400" dirty="0">
              <a:latin typeface="Times New Roman"/>
              <a:cs typeface="Times New Roman"/>
            </a:endParaRPr>
          </a:p>
          <a:p>
            <a:r>
              <a:rPr lang="en-GB" sz="2400" dirty="0" smtClean="0">
                <a:latin typeface="Times New Roman"/>
                <a:cs typeface="Times New Roman"/>
              </a:rPr>
              <a:t>	</a:t>
            </a:r>
            <a:r>
              <a:rPr lang="en-GB" sz="2000" dirty="0" smtClean="0">
                <a:latin typeface="Times New Roman"/>
                <a:cs typeface="Times New Roman"/>
              </a:rPr>
              <a:t>(</a:t>
            </a:r>
            <a:r>
              <a:rPr lang="en-GB" sz="2000" dirty="0" err="1" smtClean="0">
                <a:latin typeface="Times New Roman"/>
                <a:cs typeface="Times New Roman"/>
              </a:rPr>
              <a:t>trans.Bob</a:t>
            </a:r>
            <a:r>
              <a:rPr lang="en-GB" sz="2000" dirty="0" smtClean="0">
                <a:latin typeface="Times New Roman"/>
                <a:cs typeface="Times New Roman"/>
              </a:rPr>
              <a:t> DiNapoli)</a:t>
            </a:r>
            <a:endParaRPr lang="en-US" sz="2000" dirty="0">
              <a:latin typeface="Times New Roman"/>
              <a:cs typeface="Times New Roman"/>
            </a:endParaRPr>
          </a:p>
        </p:txBody>
      </p:sp>
    </p:spTree>
    <p:extLst>
      <p:ext uri="{BB962C8B-B14F-4D97-AF65-F5344CB8AC3E}">
        <p14:creationId xmlns:p14="http://schemas.microsoft.com/office/powerpoint/2010/main" val="4112341485"/>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76000"/>
          </a:blip>
          <a:stretch>
            <a:fillRect/>
          </a:stretch>
        </a:blipFill>
        <a:effectLst/>
      </p:bgPr>
    </p:bg>
    <p:spTree>
      <p:nvGrpSpPr>
        <p:cNvPr id="1" name=""/>
        <p:cNvGrpSpPr/>
        <p:nvPr/>
      </p:nvGrpSpPr>
      <p:grpSpPr>
        <a:xfrm>
          <a:off x="0" y="0"/>
          <a:ext cx="0" cy="0"/>
          <a:chOff x="0" y="0"/>
          <a:chExt cx="0" cy="0"/>
        </a:xfrm>
      </p:grpSpPr>
      <p:sp>
        <p:nvSpPr>
          <p:cNvPr id="5" name="Rectangle 4"/>
          <p:cNvSpPr/>
          <p:nvPr/>
        </p:nvSpPr>
        <p:spPr>
          <a:xfrm>
            <a:off x="2889610" y="1878860"/>
            <a:ext cx="6120718" cy="4093428"/>
          </a:xfrm>
          <a:prstGeom prst="rect">
            <a:avLst/>
          </a:prstGeom>
        </p:spPr>
        <p:txBody>
          <a:bodyPr wrap="square">
            <a:spAutoFit/>
          </a:bodyPr>
          <a:lstStyle/>
          <a:p>
            <a:pPr algn="r"/>
            <a:r>
              <a:rPr lang="en-GB" sz="2000" dirty="0" smtClean="0">
                <a:latin typeface="Times New Roman"/>
                <a:cs typeface="Times New Roman"/>
              </a:rPr>
              <a:t>				So </a:t>
            </a:r>
            <a:r>
              <a:rPr lang="en-GB" sz="2000" dirty="0">
                <a:latin typeface="Times New Roman"/>
                <a:cs typeface="Times New Roman"/>
              </a:rPr>
              <a:t>I must keep</a:t>
            </a:r>
            <a:endParaRPr lang="en-US" sz="2000" dirty="0">
              <a:latin typeface="Times New Roman"/>
              <a:cs typeface="Times New Roman"/>
            </a:endParaRPr>
          </a:p>
          <a:p>
            <a:pPr algn="r"/>
            <a:r>
              <a:rPr lang="en-GB" sz="2000" dirty="0" smtClean="0">
                <a:latin typeface="Times New Roman"/>
                <a:cs typeface="Times New Roman"/>
              </a:rPr>
              <a:t>  my </a:t>
            </a:r>
            <a:r>
              <a:rPr lang="en-GB" sz="2000" dirty="0">
                <a:latin typeface="Times New Roman"/>
                <a:cs typeface="Times New Roman"/>
              </a:rPr>
              <a:t>heart in chains as I go, always wretched,</a:t>
            </a:r>
            <a:endParaRPr lang="en-US" sz="2000" dirty="0">
              <a:latin typeface="Times New Roman"/>
              <a:cs typeface="Times New Roman"/>
            </a:endParaRPr>
          </a:p>
          <a:p>
            <a:pPr algn="r"/>
            <a:r>
              <a:rPr lang="en-GB" sz="2000" dirty="0" smtClean="0">
                <a:latin typeface="Times New Roman"/>
                <a:cs typeface="Times New Roman"/>
              </a:rPr>
              <a:t>  in </a:t>
            </a:r>
            <a:r>
              <a:rPr lang="en-GB" sz="2000" dirty="0">
                <a:latin typeface="Times New Roman"/>
                <a:cs typeface="Times New Roman"/>
              </a:rPr>
              <a:t>exile from my homeland, far from my kin,</a:t>
            </a:r>
            <a:endParaRPr lang="en-US" sz="2000" dirty="0">
              <a:latin typeface="Times New Roman"/>
              <a:cs typeface="Times New Roman"/>
            </a:endParaRPr>
          </a:p>
          <a:p>
            <a:pPr algn="r"/>
            <a:r>
              <a:rPr lang="en-GB" sz="2000" dirty="0" smtClean="0">
                <a:latin typeface="Times New Roman"/>
                <a:cs typeface="Times New Roman"/>
              </a:rPr>
              <a:t>since </a:t>
            </a:r>
            <a:r>
              <a:rPr lang="en-GB" sz="2000" dirty="0">
                <a:latin typeface="Times New Roman"/>
                <a:cs typeface="Times New Roman"/>
              </a:rPr>
              <a:t>long ago I buried my gracious </a:t>
            </a:r>
            <a:r>
              <a:rPr lang="en-GB" sz="2000" dirty="0" smtClean="0">
                <a:latin typeface="Times New Roman"/>
                <a:cs typeface="Times New Roman"/>
              </a:rPr>
              <a:t>lord</a:t>
            </a:r>
            <a:endParaRPr lang="en-US" sz="2000" dirty="0">
              <a:latin typeface="Times New Roman"/>
              <a:cs typeface="Times New Roman"/>
            </a:endParaRPr>
          </a:p>
          <a:p>
            <a:pPr algn="r"/>
            <a:r>
              <a:rPr lang="en-GB" sz="2000" dirty="0" smtClean="0">
                <a:latin typeface="Times New Roman"/>
                <a:cs typeface="Times New Roman"/>
              </a:rPr>
              <a:t>in </a:t>
            </a:r>
            <a:r>
              <a:rPr lang="en-GB" sz="2000" dirty="0">
                <a:latin typeface="Times New Roman"/>
                <a:cs typeface="Times New Roman"/>
              </a:rPr>
              <a:t>the shadows beneath the soil, and then I left</a:t>
            </a:r>
            <a:r>
              <a:rPr lang="en-GB" sz="2000" dirty="0" smtClean="0">
                <a:latin typeface="Times New Roman"/>
                <a:cs typeface="Times New Roman"/>
              </a:rPr>
              <a:t>,</a:t>
            </a:r>
            <a:endParaRPr lang="en-US" sz="2000" dirty="0" smtClean="0">
              <a:latin typeface="Times New Roman"/>
              <a:cs typeface="Times New Roman"/>
            </a:endParaRPr>
          </a:p>
          <a:p>
            <a:pPr algn="r"/>
            <a:r>
              <a:rPr lang="en-GB" sz="2000" b="1" dirty="0" smtClean="0">
                <a:latin typeface="Times New Roman"/>
                <a:cs typeface="Times New Roman"/>
              </a:rPr>
              <a:t>winter</a:t>
            </a:r>
            <a:r>
              <a:rPr lang="en-GB" sz="2000" b="1" dirty="0">
                <a:latin typeface="Times New Roman"/>
                <a:cs typeface="Times New Roman"/>
              </a:rPr>
              <a:t>-minded</a:t>
            </a:r>
            <a:r>
              <a:rPr lang="en-GB" sz="2000" dirty="0">
                <a:latin typeface="Times New Roman"/>
                <a:cs typeface="Times New Roman"/>
              </a:rPr>
              <a:t>, across the writhing waves</a:t>
            </a:r>
            <a:r>
              <a:rPr lang="en-GB" sz="2000" dirty="0" smtClean="0">
                <a:latin typeface="Times New Roman"/>
                <a:cs typeface="Times New Roman"/>
              </a:rPr>
              <a:t>,</a:t>
            </a:r>
          </a:p>
          <a:p>
            <a:pPr algn="r"/>
            <a:r>
              <a:rPr lang="en-GB" sz="2000" dirty="0" smtClean="0">
                <a:latin typeface="Times New Roman"/>
                <a:cs typeface="Times New Roman"/>
              </a:rPr>
              <a:t>in </a:t>
            </a:r>
            <a:r>
              <a:rPr lang="en-GB" sz="2000" dirty="0">
                <a:latin typeface="Times New Roman"/>
                <a:cs typeface="Times New Roman"/>
              </a:rPr>
              <a:t>wretched grief for my hall and my generous lord.</a:t>
            </a:r>
            <a:endParaRPr lang="en-US" sz="2000" dirty="0">
              <a:latin typeface="Times New Roman"/>
              <a:cs typeface="Times New Roman"/>
            </a:endParaRPr>
          </a:p>
          <a:p>
            <a:pPr algn="r"/>
            <a:r>
              <a:rPr lang="en-GB" sz="2000" dirty="0" smtClean="0">
                <a:latin typeface="Times New Roman"/>
                <a:cs typeface="Times New Roman"/>
              </a:rPr>
              <a:t>I've </a:t>
            </a:r>
            <a:r>
              <a:rPr lang="en-GB" sz="2000" dirty="0">
                <a:latin typeface="Times New Roman"/>
                <a:cs typeface="Times New Roman"/>
              </a:rPr>
              <a:t>searched both far and near for any place</a:t>
            </a:r>
            <a:endParaRPr lang="en-US" sz="2000" dirty="0">
              <a:latin typeface="Times New Roman"/>
              <a:cs typeface="Times New Roman"/>
            </a:endParaRPr>
          </a:p>
          <a:p>
            <a:pPr algn="r"/>
            <a:r>
              <a:rPr lang="en-GB" sz="2000" dirty="0" smtClean="0">
                <a:latin typeface="Times New Roman"/>
                <a:cs typeface="Times New Roman"/>
              </a:rPr>
              <a:t>where </a:t>
            </a:r>
            <a:r>
              <a:rPr lang="en-GB" sz="2000" dirty="0">
                <a:latin typeface="Times New Roman"/>
                <a:cs typeface="Times New Roman"/>
              </a:rPr>
              <a:t>I could find someone who understood my plight,</a:t>
            </a:r>
            <a:endParaRPr lang="en-US" sz="2000" dirty="0">
              <a:latin typeface="Times New Roman"/>
              <a:cs typeface="Times New Roman"/>
            </a:endParaRPr>
          </a:p>
          <a:p>
            <a:pPr algn="r"/>
            <a:r>
              <a:rPr lang="en-GB" sz="2000" dirty="0" smtClean="0">
                <a:latin typeface="Times New Roman"/>
                <a:cs typeface="Times New Roman"/>
              </a:rPr>
              <a:t>who'd </a:t>
            </a:r>
            <a:r>
              <a:rPr lang="en-GB" sz="2000" dirty="0">
                <a:latin typeface="Times New Roman"/>
                <a:cs typeface="Times New Roman"/>
              </a:rPr>
              <a:t>comfort this friendless wretch within his hall</a:t>
            </a:r>
            <a:endParaRPr lang="en-US" sz="2000" dirty="0">
              <a:latin typeface="Times New Roman"/>
              <a:cs typeface="Times New Roman"/>
            </a:endParaRPr>
          </a:p>
          <a:p>
            <a:pPr algn="r"/>
            <a:r>
              <a:rPr lang="en-GB" sz="2000" dirty="0" smtClean="0">
                <a:latin typeface="Times New Roman"/>
                <a:cs typeface="Times New Roman"/>
              </a:rPr>
              <a:t>and </a:t>
            </a:r>
            <a:r>
              <a:rPr lang="en-GB" sz="2000" dirty="0">
                <a:latin typeface="Times New Roman"/>
                <a:cs typeface="Times New Roman"/>
              </a:rPr>
              <a:t>treat me kindly. </a:t>
            </a:r>
            <a:endParaRPr lang="en-GB" sz="2000" dirty="0" smtClean="0">
              <a:latin typeface="Times New Roman"/>
              <a:cs typeface="Times New Roman"/>
            </a:endParaRPr>
          </a:p>
          <a:p>
            <a:endParaRPr lang="en-GB" sz="2000" dirty="0">
              <a:latin typeface="Times New Roman"/>
              <a:cs typeface="Times New Roman"/>
            </a:endParaRPr>
          </a:p>
          <a:p>
            <a:pPr algn="r"/>
            <a:r>
              <a:rPr lang="en-GB" sz="2000" i="1" dirty="0" smtClean="0">
                <a:latin typeface="Times New Roman"/>
                <a:cs typeface="Times New Roman"/>
              </a:rPr>
              <a:t>The Wanderer   </a:t>
            </a:r>
            <a:r>
              <a:rPr lang="en-GB" sz="2000" dirty="0" smtClean="0">
                <a:latin typeface="Times New Roman"/>
                <a:cs typeface="Times New Roman"/>
              </a:rPr>
              <a:t>ll. 19-29</a:t>
            </a:r>
            <a:endParaRPr lang="en-US" sz="2000" i="1" dirty="0">
              <a:latin typeface="Times New Roman"/>
              <a:cs typeface="Times New Roman"/>
            </a:endParaRPr>
          </a:p>
        </p:txBody>
      </p:sp>
      <p:sp>
        <p:nvSpPr>
          <p:cNvPr id="6" name="TextBox 5"/>
          <p:cNvSpPr txBox="1"/>
          <p:nvPr/>
        </p:nvSpPr>
        <p:spPr>
          <a:xfrm>
            <a:off x="4151920" y="6078807"/>
            <a:ext cx="4660250" cy="461665"/>
          </a:xfrm>
          <a:prstGeom prst="rect">
            <a:avLst/>
          </a:prstGeom>
          <a:noFill/>
        </p:spPr>
        <p:txBody>
          <a:bodyPr wrap="none" rtlCol="0">
            <a:spAutoFit/>
          </a:bodyPr>
          <a:lstStyle/>
          <a:p>
            <a:r>
              <a:rPr lang="en-US" sz="2400" dirty="0" smtClean="0">
                <a:latin typeface="Times New Roman"/>
                <a:cs typeface="Times New Roman"/>
              </a:rPr>
              <a:t>“winter-minded” &lt; OE </a:t>
            </a:r>
            <a:r>
              <a:rPr lang="en-US" sz="2400" i="1" dirty="0" err="1" smtClean="0">
                <a:latin typeface="Times New Roman"/>
                <a:cs typeface="Times New Roman"/>
              </a:rPr>
              <a:t>wintercearig</a:t>
            </a:r>
            <a:endParaRPr lang="en-US" sz="2400" dirty="0">
              <a:latin typeface="Times New Roman"/>
              <a:cs typeface="Times New Roman"/>
            </a:endParaRPr>
          </a:p>
        </p:txBody>
      </p:sp>
    </p:spTree>
    <p:extLst>
      <p:ext uri="{BB962C8B-B14F-4D97-AF65-F5344CB8AC3E}">
        <p14:creationId xmlns:p14="http://schemas.microsoft.com/office/powerpoint/2010/main" val="294090641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3"/>
          <a:tile tx="0" ty="0" sx="100000" sy="100000" flip="none" algn="tl"/>
        </a:blipFill>
        <a:effectLst/>
      </p:bgPr>
    </p:bg>
    <p:spTree>
      <p:nvGrpSpPr>
        <p:cNvPr id="1" name=""/>
        <p:cNvGrpSpPr/>
        <p:nvPr/>
      </p:nvGrpSpPr>
      <p:grpSpPr>
        <a:xfrm>
          <a:off x="0" y="0"/>
          <a:ext cx="0" cy="0"/>
          <a:chOff x="0" y="0"/>
          <a:chExt cx="0" cy="0"/>
        </a:xfrm>
      </p:grpSpPr>
      <p:pic>
        <p:nvPicPr>
          <p:cNvPr id="2" name="Picture 1" descr=" breastfeeding mum.g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75629" y="7888"/>
            <a:ext cx="4168371" cy="3167305"/>
          </a:xfrm>
          <a:prstGeom prst="rect">
            <a:avLst/>
          </a:prstGeom>
        </p:spPr>
      </p:pic>
      <p:pic>
        <p:nvPicPr>
          <p:cNvPr id="3" name="Picture 2" descr="in utero.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5136803" cy="6858000"/>
          </a:xfrm>
          <a:prstGeom prst="rect">
            <a:avLst/>
          </a:prstGeom>
        </p:spPr>
      </p:pic>
      <p:sp>
        <p:nvSpPr>
          <p:cNvPr id="4" name="TextBox 3"/>
          <p:cNvSpPr txBox="1"/>
          <p:nvPr/>
        </p:nvSpPr>
        <p:spPr>
          <a:xfrm>
            <a:off x="5397007" y="3643117"/>
            <a:ext cx="3475472" cy="2246769"/>
          </a:xfrm>
          <a:prstGeom prst="rect">
            <a:avLst/>
          </a:prstGeom>
          <a:noFill/>
        </p:spPr>
        <p:txBody>
          <a:bodyPr wrap="square" rtlCol="0">
            <a:spAutoFit/>
          </a:bodyPr>
          <a:lstStyle/>
          <a:p>
            <a:r>
              <a:rPr lang="en-US" sz="2800" dirty="0">
                <a:latin typeface="Times New Roman"/>
                <a:cs typeface="Times New Roman"/>
              </a:rPr>
              <a:t>A</a:t>
            </a:r>
            <a:r>
              <a:rPr lang="en-US" sz="2800" dirty="0" smtClean="0">
                <a:latin typeface="Times New Roman"/>
                <a:cs typeface="Times New Roman"/>
              </a:rPr>
              <a:t> newborn is scarcely conscious of existing as a physically distinct entity from his or her mother.</a:t>
            </a:r>
            <a:endParaRPr lang="en-US" sz="2800" dirty="0">
              <a:latin typeface="Times New Roman"/>
              <a:cs typeface="Times New Roman"/>
            </a:endParaRPr>
          </a:p>
        </p:txBody>
      </p:sp>
    </p:spTree>
    <p:extLst>
      <p:ext uri="{BB962C8B-B14F-4D97-AF65-F5344CB8AC3E}">
        <p14:creationId xmlns:p14="http://schemas.microsoft.com/office/powerpoint/2010/main" val="1385348152"/>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3"/>
          <a:tile tx="0" ty="0" sx="100000" sy="100000" flip="none" algn="tl"/>
        </a:blipFill>
        <a:effectLst/>
      </p:bgPr>
    </p:bg>
    <p:spTree>
      <p:nvGrpSpPr>
        <p:cNvPr id="1" name=""/>
        <p:cNvGrpSpPr/>
        <p:nvPr/>
      </p:nvGrpSpPr>
      <p:grpSpPr>
        <a:xfrm>
          <a:off x="0" y="0"/>
          <a:ext cx="0" cy="0"/>
          <a:chOff x="0" y="0"/>
          <a:chExt cx="0" cy="0"/>
        </a:xfrm>
      </p:grpSpPr>
      <p:pic>
        <p:nvPicPr>
          <p:cNvPr id="2" name="Picture 1" descr="ideal nursery.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1"/>
            <a:ext cx="6222851" cy="4729367"/>
          </a:xfrm>
          <a:prstGeom prst="rect">
            <a:avLst/>
          </a:prstGeom>
        </p:spPr>
      </p:pic>
      <p:pic>
        <p:nvPicPr>
          <p:cNvPr id="3" name="Picture 2" descr="van gogh baby crawling.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07833" y="3392307"/>
            <a:ext cx="4261851" cy="3413093"/>
          </a:xfrm>
          <a:prstGeom prst="rect">
            <a:avLst/>
          </a:prstGeom>
        </p:spPr>
      </p:pic>
      <p:sp>
        <p:nvSpPr>
          <p:cNvPr id="4" name="TextBox 3"/>
          <p:cNvSpPr txBox="1"/>
          <p:nvPr/>
        </p:nvSpPr>
        <p:spPr>
          <a:xfrm>
            <a:off x="401016" y="5297560"/>
            <a:ext cx="2209710" cy="830997"/>
          </a:xfrm>
          <a:prstGeom prst="rect">
            <a:avLst/>
          </a:prstGeom>
          <a:noFill/>
        </p:spPr>
        <p:txBody>
          <a:bodyPr wrap="none" rtlCol="0">
            <a:spAutoFit/>
          </a:bodyPr>
          <a:lstStyle/>
          <a:p>
            <a:r>
              <a:rPr lang="en-US" sz="2400" dirty="0" smtClean="0">
                <a:latin typeface="Times New Roman"/>
                <a:cs typeface="Times New Roman"/>
              </a:rPr>
              <a:t>Van Gogh</a:t>
            </a:r>
          </a:p>
          <a:p>
            <a:r>
              <a:rPr lang="en-US" sz="2400" i="1" dirty="0" smtClean="0">
                <a:latin typeface="Times New Roman"/>
                <a:cs typeface="Times New Roman"/>
              </a:rPr>
              <a:t>Child Crawling</a:t>
            </a:r>
            <a:endParaRPr lang="en-US" sz="2400" i="1" dirty="0">
              <a:latin typeface="Times New Roman"/>
              <a:cs typeface="Times New Roman"/>
            </a:endParaRPr>
          </a:p>
        </p:txBody>
      </p:sp>
      <p:sp>
        <p:nvSpPr>
          <p:cNvPr id="5" name="TextBox 4"/>
          <p:cNvSpPr txBox="1"/>
          <p:nvPr/>
        </p:nvSpPr>
        <p:spPr>
          <a:xfrm>
            <a:off x="6382839" y="150404"/>
            <a:ext cx="2606604" cy="3046988"/>
          </a:xfrm>
          <a:prstGeom prst="rect">
            <a:avLst/>
          </a:prstGeom>
          <a:noFill/>
        </p:spPr>
        <p:txBody>
          <a:bodyPr wrap="square" rtlCol="0">
            <a:spAutoFit/>
          </a:bodyPr>
          <a:lstStyle/>
          <a:p>
            <a:r>
              <a:rPr lang="en-US" sz="2400" dirty="0" smtClean="0">
                <a:latin typeface="Times New Roman"/>
                <a:cs typeface="Times New Roman"/>
              </a:rPr>
              <a:t>From an early age we are obliged to negotiate a world of gravity and hard edges.  Every fall and bump tells us more about ourselves.</a:t>
            </a:r>
            <a:endParaRPr lang="en-US" sz="2400" dirty="0">
              <a:latin typeface="Times New Roman"/>
              <a:cs typeface="Times New Roman"/>
            </a:endParaRPr>
          </a:p>
        </p:txBody>
      </p:sp>
    </p:spTree>
    <p:extLst>
      <p:ext uri="{BB962C8B-B14F-4D97-AF65-F5344CB8AC3E}">
        <p14:creationId xmlns:p14="http://schemas.microsoft.com/office/powerpoint/2010/main" val="491870211"/>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chilles and athena.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7237" y="28630"/>
            <a:ext cx="4036764" cy="4801006"/>
          </a:xfrm>
          <a:prstGeom prst="rect">
            <a:avLst/>
          </a:prstGeom>
        </p:spPr>
      </p:pic>
      <p:sp>
        <p:nvSpPr>
          <p:cNvPr id="3" name="TextBox 2"/>
          <p:cNvSpPr txBox="1"/>
          <p:nvPr/>
        </p:nvSpPr>
        <p:spPr>
          <a:xfrm>
            <a:off x="5012700" y="126240"/>
            <a:ext cx="3943324" cy="1015663"/>
          </a:xfrm>
          <a:prstGeom prst="rect">
            <a:avLst/>
          </a:prstGeom>
          <a:noFill/>
        </p:spPr>
        <p:txBody>
          <a:bodyPr wrap="square" rtlCol="0">
            <a:spAutoFit/>
          </a:bodyPr>
          <a:lstStyle/>
          <a:p>
            <a:pPr algn="r"/>
            <a:r>
              <a:rPr lang="en-US" sz="2000" dirty="0" smtClean="0">
                <a:latin typeface="Times New Roman"/>
                <a:cs typeface="Times New Roman"/>
              </a:rPr>
              <a:t>Homeric psychology:  Athena restrains Achilles from killing Agamemnon.</a:t>
            </a:r>
            <a:endParaRPr lang="en-US" sz="2000" dirty="0">
              <a:latin typeface="Times New Roman"/>
              <a:cs typeface="Times New Roman"/>
            </a:endParaRPr>
          </a:p>
        </p:txBody>
      </p:sp>
      <p:sp>
        <p:nvSpPr>
          <p:cNvPr id="6" name="TextBox 5"/>
          <p:cNvSpPr txBox="1"/>
          <p:nvPr/>
        </p:nvSpPr>
        <p:spPr>
          <a:xfrm>
            <a:off x="0" y="45342"/>
            <a:ext cx="5593098" cy="6863417"/>
          </a:xfrm>
          <a:prstGeom prst="rect">
            <a:avLst/>
          </a:prstGeom>
          <a:noFill/>
        </p:spPr>
        <p:txBody>
          <a:bodyPr wrap="none" rtlCol="0">
            <a:spAutoFit/>
          </a:bodyPr>
          <a:lstStyle/>
          <a:p>
            <a:r>
              <a:rPr lang="en-US" sz="2000" dirty="0" smtClean="0">
                <a:latin typeface="Times New Roman"/>
                <a:cs typeface="Times New Roman"/>
              </a:rPr>
              <a:t>[J]</a:t>
            </a:r>
            <a:r>
              <a:rPr lang="en-US" sz="2000" dirty="0" err="1" smtClean="0">
                <a:latin typeface="Times New Roman"/>
                <a:cs typeface="Times New Roman"/>
              </a:rPr>
              <a:t>ust</a:t>
            </a:r>
            <a:r>
              <a:rPr lang="en-US" sz="2000" dirty="0" smtClean="0">
                <a:latin typeface="Times New Roman"/>
                <a:cs typeface="Times New Roman"/>
              </a:rPr>
              <a:t> as he drew his huge blade from its sheath,</a:t>
            </a:r>
          </a:p>
          <a:p>
            <a:r>
              <a:rPr lang="en-US" sz="2000" dirty="0">
                <a:latin typeface="Times New Roman"/>
                <a:cs typeface="Times New Roman"/>
              </a:rPr>
              <a:t>d</a:t>
            </a:r>
            <a:r>
              <a:rPr lang="en-US" sz="2000" dirty="0" smtClean="0">
                <a:latin typeface="Times New Roman"/>
                <a:cs typeface="Times New Roman"/>
              </a:rPr>
              <a:t>own from the vaulting heavens swept Athena,</a:t>
            </a:r>
          </a:p>
          <a:p>
            <a:r>
              <a:rPr lang="en-US" sz="2000" dirty="0" smtClean="0">
                <a:latin typeface="Times New Roman"/>
                <a:cs typeface="Times New Roman"/>
              </a:rPr>
              <a:t>the white-armed goddess Hera sped her down:</a:t>
            </a:r>
          </a:p>
          <a:p>
            <a:r>
              <a:rPr lang="en-US" sz="2000" dirty="0" smtClean="0">
                <a:latin typeface="Times New Roman"/>
                <a:cs typeface="Times New Roman"/>
              </a:rPr>
              <a:t>Hera loved both men and cared for both alike.</a:t>
            </a:r>
          </a:p>
          <a:p>
            <a:r>
              <a:rPr lang="en-US" sz="2000" dirty="0" smtClean="0">
                <a:latin typeface="Times New Roman"/>
                <a:cs typeface="Times New Roman"/>
              </a:rPr>
              <a:t>Rearing from behind him Pallas </a:t>
            </a:r>
            <a:r>
              <a:rPr lang="en-US" sz="2000" dirty="0" err="1" smtClean="0">
                <a:latin typeface="Times New Roman"/>
                <a:cs typeface="Times New Roman"/>
              </a:rPr>
              <a:t>siezed</a:t>
            </a:r>
            <a:r>
              <a:rPr lang="en-US" sz="2000" dirty="0" smtClean="0">
                <a:latin typeface="Times New Roman"/>
                <a:cs typeface="Times New Roman"/>
              </a:rPr>
              <a:t> his fiery</a:t>
            </a:r>
          </a:p>
          <a:p>
            <a:r>
              <a:rPr lang="en-US" sz="2000" dirty="0">
                <a:latin typeface="Times New Roman"/>
                <a:cs typeface="Times New Roman"/>
              </a:rPr>
              <a:t>	</a:t>
            </a:r>
            <a:r>
              <a:rPr lang="en-US" sz="2000" dirty="0" smtClean="0">
                <a:latin typeface="Times New Roman"/>
                <a:cs typeface="Times New Roman"/>
              </a:rPr>
              <a:t>						hair--</a:t>
            </a:r>
          </a:p>
          <a:p>
            <a:r>
              <a:rPr lang="en-US" sz="2000" dirty="0" smtClean="0">
                <a:latin typeface="Times New Roman"/>
                <a:cs typeface="Times New Roman"/>
              </a:rPr>
              <a:t>only Achilles saw her, none of the other </a:t>
            </a:r>
            <a:r>
              <a:rPr lang="en-US" sz="2000" dirty="0" err="1" smtClean="0">
                <a:latin typeface="Times New Roman"/>
                <a:cs typeface="Times New Roman"/>
              </a:rPr>
              <a:t>fighers</a:t>
            </a:r>
            <a:r>
              <a:rPr lang="en-US" sz="2000" dirty="0" smtClean="0">
                <a:latin typeface="Times New Roman"/>
                <a:cs typeface="Times New Roman"/>
              </a:rPr>
              <a:t>—</a:t>
            </a:r>
          </a:p>
          <a:p>
            <a:r>
              <a:rPr lang="en-US" sz="2000" dirty="0" smtClean="0">
                <a:latin typeface="Times New Roman"/>
                <a:cs typeface="Times New Roman"/>
              </a:rPr>
              <a:t>struck with wonder he spun around, he knew her</a:t>
            </a:r>
          </a:p>
          <a:p>
            <a:r>
              <a:rPr lang="en-US" sz="2000" dirty="0">
                <a:latin typeface="Times New Roman"/>
                <a:cs typeface="Times New Roman"/>
              </a:rPr>
              <a:t>	</a:t>
            </a:r>
            <a:r>
              <a:rPr lang="en-US" sz="2000" dirty="0" smtClean="0">
                <a:latin typeface="Times New Roman"/>
                <a:cs typeface="Times New Roman"/>
              </a:rPr>
              <a:t>						at once,</a:t>
            </a:r>
          </a:p>
          <a:p>
            <a:r>
              <a:rPr lang="en-US" sz="2000" dirty="0" smtClean="0">
                <a:latin typeface="Times New Roman"/>
                <a:cs typeface="Times New Roman"/>
              </a:rPr>
              <a:t>Pallas Athena!  the terrible blazing of those eyes,</a:t>
            </a:r>
          </a:p>
          <a:p>
            <a:r>
              <a:rPr lang="en-US" sz="2000" dirty="0" smtClean="0">
                <a:latin typeface="Times New Roman"/>
                <a:cs typeface="Times New Roman"/>
              </a:rPr>
              <a:t>and his winged words went flying: “Why, why </a:t>
            </a:r>
          </a:p>
          <a:p>
            <a:r>
              <a:rPr lang="en-US" sz="2000" dirty="0">
                <a:latin typeface="Times New Roman"/>
                <a:cs typeface="Times New Roman"/>
              </a:rPr>
              <a:t>	</a:t>
            </a:r>
            <a:r>
              <a:rPr lang="en-US" sz="2000" dirty="0" smtClean="0">
                <a:latin typeface="Times New Roman"/>
                <a:cs typeface="Times New Roman"/>
              </a:rPr>
              <a:t>						now?</a:t>
            </a:r>
          </a:p>
          <a:p>
            <a:r>
              <a:rPr lang="en-US" sz="2000" dirty="0" smtClean="0">
                <a:latin typeface="Times New Roman"/>
                <a:cs typeface="Times New Roman"/>
              </a:rPr>
              <a:t>Child of Zeus with the shield of thunder, why</a:t>
            </a:r>
          </a:p>
          <a:p>
            <a:r>
              <a:rPr lang="en-US" sz="2000" dirty="0">
                <a:latin typeface="Times New Roman"/>
                <a:cs typeface="Times New Roman"/>
              </a:rPr>
              <a:t>	</a:t>
            </a:r>
            <a:r>
              <a:rPr lang="en-US" sz="2000" dirty="0" smtClean="0">
                <a:latin typeface="Times New Roman"/>
                <a:cs typeface="Times New Roman"/>
              </a:rPr>
              <a:t>						come now?</a:t>
            </a:r>
          </a:p>
          <a:p>
            <a:r>
              <a:rPr lang="en-US" sz="2000" dirty="0" smtClean="0">
                <a:latin typeface="Times New Roman"/>
                <a:cs typeface="Times New Roman"/>
              </a:rPr>
              <a:t>To witness the outrage Agamemnon just committed?</a:t>
            </a:r>
          </a:p>
          <a:p>
            <a:r>
              <a:rPr lang="en-US" sz="2000" dirty="0" smtClean="0">
                <a:latin typeface="Times New Roman"/>
                <a:cs typeface="Times New Roman"/>
              </a:rPr>
              <a:t>. . .</a:t>
            </a:r>
          </a:p>
          <a:p>
            <a:r>
              <a:rPr lang="en-US" sz="2000" dirty="0" smtClean="0">
                <a:latin typeface="Times New Roman"/>
                <a:cs typeface="Times New Roman"/>
              </a:rPr>
              <a:t>“Down from the skies I come to check your rage</a:t>
            </a:r>
          </a:p>
          <a:p>
            <a:r>
              <a:rPr lang="en-US" sz="2000" dirty="0" smtClean="0">
                <a:latin typeface="Times New Roman"/>
                <a:cs typeface="Times New Roman"/>
              </a:rPr>
              <a:t>if only you will yield . . .</a:t>
            </a:r>
          </a:p>
          <a:p>
            <a:r>
              <a:rPr lang="en-US" sz="2000" dirty="0" smtClean="0">
                <a:latin typeface="Times New Roman"/>
                <a:cs typeface="Times New Roman"/>
              </a:rPr>
              <a:t>And I tell you this—and I </a:t>
            </a:r>
            <a:r>
              <a:rPr lang="en-US" sz="2000" i="1" dirty="0" smtClean="0">
                <a:latin typeface="Times New Roman"/>
                <a:cs typeface="Times New Roman"/>
              </a:rPr>
              <a:t>know</a:t>
            </a:r>
            <a:r>
              <a:rPr lang="en-US" sz="2000" dirty="0" smtClean="0">
                <a:latin typeface="Times New Roman"/>
                <a:cs typeface="Times New Roman"/>
              </a:rPr>
              <a:t> it is the truth—</a:t>
            </a:r>
          </a:p>
          <a:p>
            <a:r>
              <a:rPr lang="en-US" sz="2000" dirty="0" smtClean="0">
                <a:latin typeface="Times New Roman"/>
                <a:cs typeface="Times New Roman"/>
              </a:rPr>
              <a:t>one day glittering gifts will lie before you,</a:t>
            </a:r>
          </a:p>
          <a:p>
            <a:r>
              <a:rPr lang="en-US" sz="2000" dirty="0" smtClean="0">
                <a:latin typeface="Times New Roman"/>
                <a:cs typeface="Times New Roman"/>
              </a:rPr>
              <a:t>three times over to pay for all his outrage.</a:t>
            </a:r>
          </a:p>
          <a:p>
            <a:r>
              <a:rPr lang="en-US" sz="2000" dirty="0" smtClean="0">
                <a:latin typeface="Times New Roman"/>
                <a:cs typeface="Times New Roman"/>
              </a:rPr>
              <a:t>Hold back now.  Obey us [Athena and Hera] both.”</a:t>
            </a:r>
            <a:endParaRPr lang="en-US" sz="2000" dirty="0">
              <a:latin typeface="Times New Roman"/>
              <a:cs typeface="Times New Roman"/>
            </a:endParaRPr>
          </a:p>
        </p:txBody>
      </p:sp>
      <p:sp>
        <p:nvSpPr>
          <p:cNvPr id="7" name="TextBox 6"/>
          <p:cNvSpPr txBox="1"/>
          <p:nvPr/>
        </p:nvSpPr>
        <p:spPr>
          <a:xfrm>
            <a:off x="6015240" y="5247425"/>
            <a:ext cx="2256096" cy="1323439"/>
          </a:xfrm>
          <a:prstGeom prst="rect">
            <a:avLst/>
          </a:prstGeom>
          <a:noFill/>
          <a:ln>
            <a:solidFill>
              <a:schemeClr val="tx1"/>
            </a:solidFill>
          </a:ln>
        </p:spPr>
        <p:txBody>
          <a:bodyPr wrap="none" rtlCol="0">
            <a:spAutoFit/>
          </a:bodyPr>
          <a:lstStyle/>
          <a:p>
            <a:r>
              <a:rPr lang="en-US" sz="2000" dirty="0" smtClean="0">
                <a:latin typeface="Times New Roman"/>
                <a:cs typeface="Times New Roman"/>
              </a:rPr>
              <a:t>From Homer, </a:t>
            </a:r>
            <a:r>
              <a:rPr lang="en-US" sz="2000" i="1" dirty="0" smtClean="0">
                <a:latin typeface="Times New Roman"/>
                <a:cs typeface="Times New Roman"/>
              </a:rPr>
              <a:t>Iliad,</a:t>
            </a:r>
            <a:endParaRPr lang="en-US" sz="2000" dirty="0" smtClean="0">
              <a:latin typeface="Times New Roman"/>
              <a:cs typeface="Times New Roman"/>
            </a:endParaRPr>
          </a:p>
          <a:p>
            <a:r>
              <a:rPr lang="en-US" sz="2000" dirty="0" smtClean="0">
                <a:latin typeface="Times New Roman"/>
                <a:cs typeface="Times New Roman"/>
              </a:rPr>
              <a:t>Book I</a:t>
            </a:r>
          </a:p>
          <a:p>
            <a:r>
              <a:rPr lang="en-US" sz="2000" dirty="0" smtClean="0">
                <a:latin typeface="Times New Roman"/>
                <a:cs typeface="Times New Roman"/>
              </a:rPr>
              <a:t>(</a:t>
            </a:r>
            <a:r>
              <a:rPr lang="en-US" sz="2000" dirty="0" err="1" smtClean="0">
                <a:latin typeface="Times New Roman"/>
                <a:cs typeface="Times New Roman"/>
              </a:rPr>
              <a:t>ca</a:t>
            </a:r>
            <a:r>
              <a:rPr lang="en-US" sz="2000" dirty="0" smtClean="0">
                <a:latin typeface="Times New Roman"/>
                <a:cs typeface="Times New Roman"/>
              </a:rPr>
              <a:t> 900 BCE)</a:t>
            </a:r>
          </a:p>
          <a:p>
            <a:r>
              <a:rPr lang="en-US" sz="2000" dirty="0" smtClean="0">
                <a:latin typeface="Times New Roman"/>
                <a:cs typeface="Times New Roman"/>
              </a:rPr>
              <a:t>trans. Robert </a:t>
            </a:r>
            <a:r>
              <a:rPr lang="en-US" sz="2000" dirty="0" err="1" smtClean="0">
                <a:latin typeface="Times New Roman"/>
                <a:cs typeface="Times New Roman"/>
              </a:rPr>
              <a:t>Fagles</a:t>
            </a:r>
            <a:endParaRPr lang="en-US" sz="2000" dirty="0">
              <a:latin typeface="Times New Roman"/>
              <a:cs typeface="Times New Roman"/>
            </a:endParaRPr>
          </a:p>
        </p:txBody>
      </p:sp>
    </p:spTree>
    <p:extLst>
      <p:ext uri="{BB962C8B-B14F-4D97-AF65-F5344CB8AC3E}">
        <p14:creationId xmlns:p14="http://schemas.microsoft.com/office/powerpoint/2010/main" val="2761846508"/>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1888117" y="0"/>
            <a:ext cx="7255883" cy="5262979"/>
          </a:xfrm>
          <a:prstGeom prst="rect">
            <a:avLst/>
          </a:prstGeom>
        </p:spPr>
        <p:txBody>
          <a:bodyPr wrap="square">
            <a:spAutoFit/>
          </a:bodyPr>
          <a:lstStyle/>
          <a:p>
            <a:pPr algn="r"/>
            <a:r>
              <a:rPr lang="en-GB" sz="2400" dirty="0" smtClean="0">
                <a:solidFill>
                  <a:schemeClr val="bg1"/>
                </a:solidFill>
                <a:latin typeface="Times New Roman"/>
                <a:cs typeface="Times New Roman"/>
              </a:rPr>
              <a:t>All </a:t>
            </a:r>
            <a:r>
              <a:rPr lang="en-GB" sz="2400" dirty="0">
                <a:solidFill>
                  <a:schemeClr val="bg1"/>
                </a:solidFill>
                <a:latin typeface="Times New Roman"/>
                <a:cs typeface="Times New Roman"/>
              </a:rPr>
              <a:t>that remains of that beloved company</a:t>
            </a:r>
            <a:endParaRPr lang="en-US" sz="2400" dirty="0">
              <a:solidFill>
                <a:schemeClr val="bg1"/>
              </a:solidFill>
              <a:latin typeface="Times New Roman"/>
              <a:cs typeface="Times New Roman"/>
            </a:endParaRPr>
          </a:p>
          <a:p>
            <a:pPr algn="r"/>
            <a:r>
              <a:rPr lang="en-GB" sz="2400" dirty="0" smtClean="0">
                <a:solidFill>
                  <a:schemeClr val="bg1"/>
                </a:solidFill>
                <a:latin typeface="Times New Roman"/>
                <a:cs typeface="Times New Roman"/>
              </a:rPr>
              <a:t>is </a:t>
            </a:r>
            <a:r>
              <a:rPr lang="en-GB" sz="2400" dirty="0">
                <a:solidFill>
                  <a:schemeClr val="bg1"/>
                </a:solidFill>
                <a:latin typeface="Times New Roman"/>
                <a:cs typeface="Times New Roman"/>
              </a:rPr>
              <a:t>a wall, marvellously high, adorned</a:t>
            </a:r>
            <a:endParaRPr lang="en-US" sz="2400" dirty="0">
              <a:solidFill>
                <a:schemeClr val="bg1"/>
              </a:solidFill>
              <a:latin typeface="Times New Roman"/>
              <a:cs typeface="Times New Roman"/>
            </a:endParaRPr>
          </a:p>
          <a:p>
            <a:pPr algn="r"/>
            <a:r>
              <a:rPr lang="en-GB" sz="2400" dirty="0" smtClean="0">
                <a:solidFill>
                  <a:schemeClr val="bg1"/>
                </a:solidFill>
                <a:latin typeface="Times New Roman"/>
                <a:cs typeface="Times New Roman"/>
              </a:rPr>
              <a:t>with </a:t>
            </a:r>
            <a:r>
              <a:rPr lang="en-GB" sz="2400" dirty="0">
                <a:solidFill>
                  <a:schemeClr val="bg1"/>
                </a:solidFill>
                <a:latin typeface="Times New Roman"/>
                <a:cs typeface="Times New Roman"/>
              </a:rPr>
              <a:t>writhing forms; hosts of spears, </a:t>
            </a:r>
            <a:r>
              <a:rPr lang="en-GB" sz="2400" dirty="0" smtClean="0">
                <a:solidFill>
                  <a:schemeClr val="bg1"/>
                </a:solidFill>
                <a:latin typeface="Times New Roman"/>
                <a:cs typeface="Times New Roman"/>
              </a:rPr>
              <a:t>weapons</a:t>
            </a:r>
            <a:r>
              <a:rPr lang="en-GB" sz="2400" dirty="0">
                <a:solidFill>
                  <a:schemeClr val="bg1"/>
                </a:solidFill>
                <a:latin typeface="Times New Roman"/>
                <a:cs typeface="Times New Roman"/>
              </a:rPr>
              <a:t> </a:t>
            </a:r>
            <a:endParaRPr lang="en-GB" sz="2400" dirty="0" smtClean="0">
              <a:solidFill>
                <a:schemeClr val="bg1"/>
              </a:solidFill>
              <a:latin typeface="Times New Roman"/>
              <a:cs typeface="Times New Roman"/>
            </a:endParaRPr>
          </a:p>
          <a:p>
            <a:pPr algn="r"/>
            <a:r>
              <a:rPr lang="en-GB" sz="2400" dirty="0" smtClean="0">
                <a:solidFill>
                  <a:schemeClr val="bg1"/>
                </a:solidFill>
                <a:latin typeface="Times New Roman"/>
                <a:cs typeface="Times New Roman"/>
              </a:rPr>
              <a:t>hungry </a:t>
            </a:r>
            <a:r>
              <a:rPr lang="en-GB" sz="2400" dirty="0">
                <a:solidFill>
                  <a:schemeClr val="bg1"/>
                </a:solidFill>
                <a:latin typeface="Times New Roman"/>
                <a:cs typeface="Times New Roman"/>
              </a:rPr>
              <a:t>for death, and irresistible Fate</a:t>
            </a:r>
            <a:endParaRPr lang="en-US" sz="2400" dirty="0">
              <a:solidFill>
                <a:schemeClr val="bg1"/>
              </a:solidFill>
              <a:latin typeface="Times New Roman"/>
              <a:cs typeface="Times New Roman"/>
            </a:endParaRPr>
          </a:p>
          <a:p>
            <a:pPr algn="r"/>
            <a:r>
              <a:rPr lang="en-GB" sz="2400" dirty="0" smtClean="0">
                <a:solidFill>
                  <a:schemeClr val="bg1"/>
                </a:solidFill>
                <a:latin typeface="Times New Roman"/>
                <a:cs typeface="Times New Roman"/>
              </a:rPr>
              <a:t>have </a:t>
            </a:r>
            <a:r>
              <a:rPr lang="en-GB" sz="2400" dirty="0">
                <a:solidFill>
                  <a:schemeClr val="bg1"/>
                </a:solidFill>
                <a:latin typeface="Times New Roman"/>
                <a:cs typeface="Times New Roman"/>
              </a:rPr>
              <a:t>snatched away the warriors.  And storms</a:t>
            </a:r>
            <a:endParaRPr lang="en-US" sz="2400" dirty="0">
              <a:solidFill>
                <a:schemeClr val="bg1"/>
              </a:solidFill>
              <a:latin typeface="Times New Roman"/>
              <a:cs typeface="Times New Roman"/>
            </a:endParaRPr>
          </a:p>
          <a:p>
            <a:pPr algn="r"/>
            <a:r>
              <a:rPr lang="en-GB" sz="2400" dirty="0" smtClean="0">
                <a:solidFill>
                  <a:schemeClr val="bg1"/>
                </a:solidFill>
                <a:latin typeface="Times New Roman"/>
                <a:cs typeface="Times New Roman"/>
              </a:rPr>
              <a:t>now </a:t>
            </a:r>
            <a:r>
              <a:rPr lang="en-GB" sz="2400" dirty="0">
                <a:solidFill>
                  <a:schemeClr val="bg1"/>
                </a:solidFill>
                <a:latin typeface="Times New Roman"/>
                <a:cs typeface="Times New Roman"/>
              </a:rPr>
              <a:t>batter these stony cliffs; falling ice</a:t>
            </a:r>
            <a:endParaRPr lang="en-US" sz="2400" dirty="0">
              <a:solidFill>
                <a:schemeClr val="bg1"/>
              </a:solidFill>
              <a:latin typeface="Times New Roman"/>
              <a:cs typeface="Times New Roman"/>
            </a:endParaRPr>
          </a:p>
          <a:p>
            <a:pPr algn="r"/>
            <a:r>
              <a:rPr lang="en-GB" sz="2400" dirty="0" smtClean="0">
                <a:solidFill>
                  <a:schemeClr val="bg1"/>
                </a:solidFill>
                <a:latin typeface="Times New Roman"/>
                <a:cs typeface="Times New Roman"/>
              </a:rPr>
              <a:t>fetters </a:t>
            </a:r>
            <a:r>
              <a:rPr lang="en-GB" sz="2400" dirty="0">
                <a:solidFill>
                  <a:schemeClr val="bg1"/>
                </a:solidFill>
                <a:latin typeface="Times New Roman"/>
                <a:cs typeface="Times New Roman"/>
              </a:rPr>
              <a:t>the world, winter's tumult and chaos.</a:t>
            </a:r>
            <a:endParaRPr lang="en-US" sz="2400" dirty="0">
              <a:solidFill>
                <a:schemeClr val="bg1"/>
              </a:solidFill>
              <a:latin typeface="Times New Roman"/>
              <a:cs typeface="Times New Roman"/>
            </a:endParaRPr>
          </a:p>
          <a:p>
            <a:pPr algn="r"/>
            <a:r>
              <a:rPr lang="en-GB" sz="2400" dirty="0" smtClean="0">
                <a:solidFill>
                  <a:schemeClr val="bg1"/>
                </a:solidFill>
                <a:latin typeface="Times New Roman"/>
                <a:cs typeface="Times New Roman"/>
              </a:rPr>
              <a:t>Then </a:t>
            </a:r>
            <a:r>
              <a:rPr lang="en-GB" sz="2400" dirty="0">
                <a:solidFill>
                  <a:schemeClr val="bg1"/>
                </a:solidFill>
                <a:latin typeface="Times New Roman"/>
                <a:cs typeface="Times New Roman"/>
              </a:rPr>
              <a:t>darkness comes.  The shadows of night grow deep;</a:t>
            </a:r>
            <a:endParaRPr lang="en-US" sz="2400" dirty="0">
              <a:solidFill>
                <a:schemeClr val="bg1"/>
              </a:solidFill>
              <a:latin typeface="Times New Roman"/>
              <a:cs typeface="Times New Roman"/>
            </a:endParaRPr>
          </a:p>
          <a:p>
            <a:pPr algn="r"/>
            <a:r>
              <a:rPr lang="en-GB" sz="2400" dirty="0" smtClean="0">
                <a:solidFill>
                  <a:schemeClr val="bg1"/>
                </a:solidFill>
                <a:latin typeface="Times New Roman"/>
                <a:cs typeface="Times New Roman"/>
              </a:rPr>
              <a:t>fierce </a:t>
            </a:r>
            <a:r>
              <a:rPr lang="en-GB" sz="2400" dirty="0">
                <a:solidFill>
                  <a:schemeClr val="bg1"/>
                </a:solidFill>
                <a:latin typeface="Times New Roman"/>
                <a:cs typeface="Times New Roman"/>
              </a:rPr>
              <a:t>hailstorms torment men from out of the north.</a:t>
            </a:r>
            <a:endParaRPr lang="en-US" sz="2400" dirty="0">
              <a:solidFill>
                <a:schemeClr val="bg1"/>
              </a:solidFill>
              <a:latin typeface="Times New Roman"/>
              <a:cs typeface="Times New Roman"/>
            </a:endParaRPr>
          </a:p>
          <a:p>
            <a:pPr algn="r"/>
            <a:r>
              <a:rPr lang="en-GB" sz="2400" dirty="0">
                <a:solidFill>
                  <a:schemeClr val="bg1"/>
                </a:solidFill>
                <a:latin typeface="Times New Roman"/>
                <a:cs typeface="Times New Roman"/>
              </a:rPr>
              <a:t>t</a:t>
            </a:r>
            <a:r>
              <a:rPr lang="en-GB" sz="2400" dirty="0" smtClean="0">
                <a:solidFill>
                  <a:schemeClr val="bg1"/>
                </a:solidFill>
                <a:latin typeface="Times New Roman"/>
                <a:cs typeface="Times New Roman"/>
              </a:rPr>
              <a:t>he </a:t>
            </a:r>
            <a:r>
              <a:rPr lang="en-GB" sz="2400" dirty="0">
                <a:solidFill>
                  <a:schemeClr val="bg1"/>
                </a:solidFill>
                <a:latin typeface="Times New Roman"/>
                <a:cs typeface="Times New Roman"/>
              </a:rPr>
              <a:t>realms of the earth are plunged in distress; the course</a:t>
            </a:r>
            <a:endParaRPr lang="en-US" sz="2400" dirty="0">
              <a:solidFill>
                <a:schemeClr val="bg1"/>
              </a:solidFill>
              <a:latin typeface="Times New Roman"/>
              <a:cs typeface="Times New Roman"/>
            </a:endParaRPr>
          </a:p>
          <a:p>
            <a:pPr algn="r"/>
            <a:r>
              <a:rPr lang="en-GB" sz="2400" dirty="0" smtClean="0">
                <a:solidFill>
                  <a:schemeClr val="bg1"/>
                </a:solidFill>
                <a:latin typeface="Times New Roman"/>
                <a:cs typeface="Times New Roman"/>
              </a:rPr>
              <a:t>of </a:t>
            </a:r>
            <a:r>
              <a:rPr lang="en-GB" sz="2400" dirty="0">
                <a:solidFill>
                  <a:schemeClr val="bg1"/>
                </a:solidFill>
                <a:latin typeface="Times New Roman"/>
                <a:cs typeface="Times New Roman"/>
              </a:rPr>
              <a:t>Fate deranges the world beneath the skies.</a:t>
            </a:r>
            <a:endParaRPr lang="en-US" sz="2400" dirty="0">
              <a:solidFill>
                <a:schemeClr val="bg1"/>
              </a:solidFill>
              <a:latin typeface="Times New Roman"/>
              <a:cs typeface="Times New Roman"/>
            </a:endParaRPr>
          </a:p>
          <a:p>
            <a:pPr algn="r"/>
            <a:r>
              <a:rPr lang="en-GB" sz="2400" dirty="0" smtClean="0">
                <a:solidFill>
                  <a:schemeClr val="bg1"/>
                </a:solidFill>
                <a:latin typeface="Times New Roman"/>
                <a:cs typeface="Times New Roman"/>
              </a:rPr>
              <a:t>Here </a:t>
            </a:r>
            <a:r>
              <a:rPr lang="en-GB" sz="2400" dirty="0">
                <a:solidFill>
                  <a:schemeClr val="bg1"/>
                </a:solidFill>
                <a:latin typeface="Times New Roman"/>
                <a:cs typeface="Times New Roman"/>
              </a:rPr>
              <a:t>wealth is fleeting, and friends will pass away.</a:t>
            </a:r>
            <a:endParaRPr lang="en-US" sz="2400" dirty="0">
              <a:solidFill>
                <a:schemeClr val="bg1"/>
              </a:solidFill>
              <a:latin typeface="Times New Roman"/>
              <a:cs typeface="Times New Roman"/>
            </a:endParaRPr>
          </a:p>
          <a:p>
            <a:pPr algn="r"/>
            <a:r>
              <a:rPr lang="en-GB" sz="2400" dirty="0" smtClean="0">
                <a:solidFill>
                  <a:schemeClr val="bg1"/>
                </a:solidFill>
                <a:latin typeface="Times New Roman"/>
                <a:cs typeface="Times New Roman"/>
              </a:rPr>
              <a:t>Here </a:t>
            </a:r>
            <a:r>
              <a:rPr lang="en-GB" sz="2400" dirty="0">
                <a:solidFill>
                  <a:schemeClr val="bg1"/>
                </a:solidFill>
                <a:latin typeface="Times New Roman"/>
                <a:cs typeface="Times New Roman"/>
              </a:rPr>
              <a:t>man will surely fail and kinship falter.</a:t>
            </a:r>
            <a:endParaRPr lang="en-US" sz="2400" dirty="0">
              <a:solidFill>
                <a:schemeClr val="bg1"/>
              </a:solidFill>
              <a:latin typeface="Times New Roman"/>
              <a:cs typeface="Times New Roman"/>
            </a:endParaRPr>
          </a:p>
          <a:p>
            <a:pPr algn="r"/>
            <a:r>
              <a:rPr lang="en-GB" sz="2400" dirty="0" smtClean="0">
                <a:solidFill>
                  <a:schemeClr val="bg1"/>
                </a:solidFill>
                <a:latin typeface="Times New Roman"/>
                <a:cs typeface="Times New Roman"/>
              </a:rPr>
              <a:t>Every </a:t>
            </a:r>
            <a:r>
              <a:rPr lang="en-GB" sz="2400" dirty="0">
                <a:solidFill>
                  <a:schemeClr val="bg1"/>
                </a:solidFill>
                <a:latin typeface="Times New Roman"/>
                <a:cs typeface="Times New Roman"/>
              </a:rPr>
              <a:t>abode on earth will stand </a:t>
            </a:r>
            <a:r>
              <a:rPr lang="en-GB" sz="2400" dirty="0" smtClean="0">
                <a:solidFill>
                  <a:schemeClr val="bg1"/>
                </a:solidFill>
                <a:latin typeface="Times New Roman"/>
                <a:cs typeface="Times New Roman"/>
              </a:rPr>
              <a:t>deserted.</a:t>
            </a:r>
            <a:endParaRPr lang="en-US" sz="2400" dirty="0">
              <a:solidFill>
                <a:schemeClr val="bg1"/>
              </a:solidFill>
              <a:latin typeface="Times New Roman"/>
              <a:cs typeface="Times New Roman"/>
            </a:endParaRPr>
          </a:p>
        </p:txBody>
      </p:sp>
      <p:sp>
        <p:nvSpPr>
          <p:cNvPr id="4" name="TextBox 3"/>
          <p:cNvSpPr txBox="1"/>
          <p:nvPr/>
        </p:nvSpPr>
        <p:spPr>
          <a:xfrm>
            <a:off x="1002540" y="6133137"/>
            <a:ext cx="5145701" cy="400110"/>
          </a:xfrm>
          <a:prstGeom prst="rect">
            <a:avLst/>
          </a:prstGeom>
          <a:noFill/>
        </p:spPr>
        <p:txBody>
          <a:bodyPr wrap="none" rtlCol="0">
            <a:spAutoFit/>
          </a:bodyPr>
          <a:lstStyle/>
          <a:p>
            <a:r>
              <a:rPr lang="en-US" sz="2000" i="1" dirty="0" smtClean="0">
                <a:solidFill>
                  <a:srgbClr val="FFFFFF"/>
                </a:solidFill>
                <a:latin typeface="Times New Roman"/>
                <a:cs typeface="Times New Roman"/>
              </a:rPr>
              <a:t>The Wanderer</a:t>
            </a:r>
            <a:r>
              <a:rPr lang="en-US" sz="2000" dirty="0" smtClean="0">
                <a:solidFill>
                  <a:srgbClr val="FFFFFF"/>
                </a:solidFill>
                <a:latin typeface="Times New Roman"/>
                <a:cs typeface="Times New Roman"/>
              </a:rPr>
              <a:t> ll. 96-109  (trans. Bob DiNapoli)</a:t>
            </a:r>
            <a:endParaRPr lang="en-US" sz="2000" i="1" dirty="0">
              <a:solidFill>
                <a:srgbClr val="FFFFFF"/>
              </a:solidFill>
              <a:latin typeface="Times New Roman"/>
              <a:cs typeface="Times New Roman"/>
            </a:endParaRPr>
          </a:p>
        </p:txBody>
      </p:sp>
    </p:spTree>
    <p:extLst>
      <p:ext uri="{BB962C8B-B14F-4D97-AF65-F5344CB8AC3E}">
        <p14:creationId xmlns:p14="http://schemas.microsoft.com/office/powerpoint/2010/main" val="3422252097"/>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lchemy 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9144001" cy="6954634"/>
          </a:xfrm>
          <a:prstGeom prst="rect">
            <a:avLst/>
          </a:prstGeom>
        </p:spPr>
      </p:pic>
    </p:spTree>
    <p:extLst>
      <p:ext uri="{BB962C8B-B14F-4D97-AF65-F5344CB8AC3E}">
        <p14:creationId xmlns:p14="http://schemas.microsoft.com/office/powerpoint/2010/main" val="3827724490"/>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descr="Alchemy_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2286" y="0"/>
            <a:ext cx="7489809" cy="6896866"/>
          </a:xfrm>
          <a:prstGeom prst="rect">
            <a:avLst/>
          </a:prstGeom>
        </p:spPr>
      </p:pic>
    </p:spTree>
    <p:extLst>
      <p:ext uri="{BB962C8B-B14F-4D97-AF65-F5344CB8AC3E}">
        <p14:creationId xmlns:p14="http://schemas.microsoft.com/office/powerpoint/2010/main" val="3655494629"/>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488</TotalTime>
  <Words>2374</Words>
  <Application>Microsoft Macintosh PowerPoint</Application>
  <PresentationFormat>On-screen Show (4:3)</PresentationFormat>
  <Paragraphs>189</Paragraphs>
  <Slides>19</Slides>
  <Notes>19</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The Melbourne Literature Seminars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Robert DiNapoli</dc:creator>
  <cp:lastModifiedBy>Robert DiNapoli</cp:lastModifiedBy>
  <cp:revision>39</cp:revision>
  <dcterms:created xsi:type="dcterms:W3CDTF">2014-03-14T07:21:29Z</dcterms:created>
  <dcterms:modified xsi:type="dcterms:W3CDTF">2014-03-20T11:31:03Z</dcterms:modified>
</cp:coreProperties>
</file>